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59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096"/>
    <a:srgbClr val="A90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87483"/>
  </p:normalViewPr>
  <p:slideViewPr>
    <p:cSldViewPr snapToGrid="0" snapToObjects="1">
      <p:cViewPr varScale="1">
        <p:scale>
          <a:sx n="114" d="100"/>
          <a:sy n="114" d="100"/>
        </p:scale>
        <p:origin x="18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37970-07DE-8347-84AC-50B84F69EBA6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C2F55-2746-D943-BAF7-25244912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 (BW)</a:t>
            </a:r>
          </a:p>
          <a:p>
            <a:r>
              <a:rPr lang="en-US" dirty="0"/>
              <a:t>Presentation of Interventions and MC (SC)</a:t>
            </a:r>
          </a:p>
          <a:p>
            <a:r>
              <a:rPr lang="en-US" dirty="0"/>
              <a:t>Stand Your Ground (JC)</a:t>
            </a:r>
          </a:p>
          <a:p>
            <a:r>
              <a:rPr lang="en-US" dirty="0"/>
              <a:t>Questions </a:t>
            </a:r>
            <a:r>
              <a:rPr lang="en-US"/>
              <a:t>and Discussion (SC)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C2F55-2746-D943-BAF7-25244912AA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8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24dd3061d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" name="Google Shape;63;g124dd3061d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9809"/>
            <a:ext cx="77724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6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59484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4DE0A2-752D-DBDB-929E-BBA1ADFAB7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95400" y="5272172"/>
            <a:ext cx="65532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8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rgbClr val="A900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5BCCE7-4ABC-FF46-9789-BBDC35E1C7DF}"/>
              </a:ext>
            </a:extLst>
          </p:cNvPr>
          <p:cNvSpPr/>
          <p:nvPr userDrawn="1"/>
        </p:nvSpPr>
        <p:spPr>
          <a:xfrm>
            <a:off x="0" y="0"/>
            <a:ext cx="518984" cy="6855596"/>
          </a:xfrm>
          <a:prstGeom prst="rect">
            <a:avLst/>
          </a:prstGeom>
          <a:solidFill>
            <a:srgbClr val="A900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2A938C-A053-EEAF-2DF2-66ACF6D99B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98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 b="1" i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F6AFF2-4E50-454A-8320-A3F2BD12BC2B}"/>
              </a:ext>
            </a:extLst>
          </p:cNvPr>
          <p:cNvSpPr/>
          <p:nvPr userDrawn="1"/>
        </p:nvSpPr>
        <p:spPr>
          <a:xfrm>
            <a:off x="0" y="0"/>
            <a:ext cx="518984" cy="68555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A2A183-4962-F5C3-39A3-CA3935D141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9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B0B988-C05B-0342-9FD3-5F729EEA0C31}"/>
              </a:ext>
            </a:extLst>
          </p:cNvPr>
          <p:cNvSpPr/>
          <p:nvPr userDrawn="1"/>
        </p:nvSpPr>
        <p:spPr>
          <a:xfrm>
            <a:off x="0" y="0"/>
            <a:ext cx="518984" cy="68555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3E0824-F756-5A50-AD8F-0298C41C1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53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94061A-8A24-EEF3-7462-3BAAFA3DE5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4AC637-5CDB-60AA-0F2D-ED9A51F4A2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68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64580C-AF46-061C-0518-C2BD49E8A2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56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0C0670-F6DD-A798-FAF6-D8FC0B47D4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41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B9A22E-E549-6EEC-70A7-E6CF52989C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78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4E658-991B-474B-9995-9028E19DB264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E5B39-2EAE-C74E-8B8B-69E57388B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4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AB104-593D-174C-9D89-0A90FE35C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19878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" sz="6000" b="1" dirty="0"/>
              <a:t>Strategies for Equitable </a:t>
            </a:r>
            <a:br>
              <a:rPr lang="en" sz="6000" b="1" dirty="0"/>
            </a:br>
            <a:r>
              <a:rPr lang="en" sz="6000" b="1" dirty="0"/>
              <a:t>Recruitment and Outreach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7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79A10-4ECE-7A4F-B0B2-CCCEC698F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 dirty="0"/>
              <a:t>Recruitment and Outreach Are Key to JEDI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A386C-3334-CE4C-8526-557D3A9E9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b="1" dirty="0"/>
              <a:t>Deliberate</a:t>
            </a:r>
            <a:r>
              <a:rPr lang="en-US" dirty="0"/>
              <a:t> and well-thought-out outreach and recruitment campaign </a:t>
            </a:r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Aim for “two in the pool” effect</a:t>
            </a:r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b="1" dirty="0"/>
              <a:t>Diverse strategies </a:t>
            </a:r>
            <a:r>
              <a:rPr lang="en-US" dirty="0"/>
              <a:t>and </a:t>
            </a:r>
            <a:r>
              <a:rPr lang="en-US" b="1" dirty="0"/>
              <a:t>inclusive messaging</a:t>
            </a:r>
            <a:endParaRPr lang="en-US" dirty="0"/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sz="105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   ** combat misperceptions of “who this is for”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6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BC5C-1597-756D-74D4-1FF00CD9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b="1" dirty="0"/>
              <a:t>A Multi-dimensional Communication Strategy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D189A-920A-F2D0-B8C4-6938673C5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2254"/>
            <a:ext cx="7886700" cy="4795023"/>
          </a:xfrm>
        </p:spPr>
        <p:txBody>
          <a:bodyPr>
            <a:normAutofit fontScale="92500"/>
          </a:bodyPr>
          <a:lstStyle/>
          <a:p>
            <a:pPr marL="457200" lvl="0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46"/>
              <a:buChar char="●"/>
            </a:pPr>
            <a:r>
              <a:rPr lang="en-US" dirty="0"/>
              <a:t>Transparent communication </a:t>
            </a:r>
          </a:p>
          <a:p>
            <a:pPr marL="914400" lvl="1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dirty="0"/>
              <a:t>program requirements </a:t>
            </a:r>
          </a:p>
          <a:p>
            <a:pPr marL="914400" lvl="1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dirty="0"/>
              <a:t>selection criteria </a:t>
            </a:r>
          </a:p>
          <a:p>
            <a:pPr marL="914400" lvl="1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dirty="0"/>
              <a:t>past awards</a:t>
            </a:r>
          </a:p>
          <a:p>
            <a:pPr marL="914400" lvl="1" indent="-2632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None/>
            </a:pPr>
            <a:endParaRPr lang="en-US" dirty="0"/>
          </a:p>
          <a:p>
            <a:pPr marL="562233" lvl="1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endParaRPr lang="en-US" sz="600" dirty="0"/>
          </a:p>
          <a:p>
            <a:pPr marL="457200" lvl="0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46"/>
              <a:buChar char="●"/>
            </a:pPr>
            <a:r>
              <a:rPr lang="en-US" dirty="0"/>
              <a:t>Broadly recruit candidates using a variety of channels </a:t>
            </a:r>
          </a:p>
          <a:p>
            <a:pPr marL="914400" lvl="1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u="sng" dirty="0"/>
              <a:t>active</a:t>
            </a:r>
            <a:r>
              <a:rPr lang="en-US" dirty="0"/>
              <a:t>, e.g., faculty meetings/events, </a:t>
            </a:r>
          </a:p>
          <a:p>
            <a:pPr marL="914400" lvl="1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u="sng" dirty="0"/>
              <a:t>passive</a:t>
            </a:r>
            <a:r>
              <a:rPr lang="en-US" dirty="0"/>
              <a:t>, e.g., websites</a:t>
            </a:r>
          </a:p>
          <a:p>
            <a:pPr marL="914400" lvl="1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u="sng" dirty="0"/>
              <a:t>long-term view</a:t>
            </a:r>
            <a:r>
              <a:rPr lang="en-US" dirty="0"/>
              <a:t>, e.g., </a:t>
            </a:r>
            <a:r>
              <a:rPr lang="en-US" dirty="0" err="1"/>
              <a:t>grantwriting</a:t>
            </a:r>
            <a:r>
              <a:rPr lang="en-US" dirty="0"/>
              <a:t> training</a:t>
            </a:r>
          </a:p>
          <a:p>
            <a:pPr marL="914400" lvl="1" indent="-2632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None/>
            </a:pPr>
            <a:endParaRPr lang="en-US" dirty="0"/>
          </a:p>
          <a:p>
            <a:pPr marL="562233" lvl="1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endParaRPr lang="en-US" sz="600" dirty="0"/>
          </a:p>
          <a:p>
            <a:pPr marL="457200" lvl="0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46"/>
              <a:buChar char="●"/>
            </a:pPr>
            <a:r>
              <a:rPr lang="en-US" dirty="0">
                <a:solidFill>
                  <a:srgbClr val="595959"/>
                </a:solidFill>
              </a:rPr>
              <a:t>Signal inclusiveness through language and images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0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90CD2-BF9F-0A71-B74A-593F054DB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i="1" dirty="0"/>
              <a:t>What else </a:t>
            </a:r>
            <a:r>
              <a:rPr lang="en" dirty="0"/>
              <a:t>can a seed grant program be good for?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8AF52-E0E5-3BE9-D7CE-26A362BE6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32014"/>
          </a:xfrm>
        </p:spPr>
        <p:txBody>
          <a:bodyPr>
            <a:normAutofit fontScale="70000" lnSpcReduction="20000"/>
          </a:bodyPr>
          <a:lstStyle/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Bridge funding (between programs)</a:t>
            </a:r>
            <a:endParaRPr lang="en-US" sz="3600" i="1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Incentivize mentorship (Professors Helping Professors)</a:t>
            </a: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Incentivize </a:t>
            </a:r>
            <a:r>
              <a:rPr lang="en-US" sz="3600" i="1" dirty="0">
                <a:solidFill>
                  <a:schemeClr val="dk1"/>
                </a:solidFill>
              </a:rPr>
              <a:t>campus </a:t>
            </a:r>
            <a:r>
              <a:rPr lang="en-US" sz="3600" dirty="0">
                <a:solidFill>
                  <a:schemeClr val="dk1"/>
                </a:solidFill>
              </a:rPr>
              <a:t>team formation</a:t>
            </a: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Facilitate topic, focus, </a:t>
            </a:r>
            <a:r>
              <a:rPr lang="en-US" sz="3600" i="1" dirty="0">
                <a:solidFill>
                  <a:schemeClr val="dk1"/>
                </a:solidFill>
              </a:rPr>
              <a:t>or funder</a:t>
            </a:r>
            <a:r>
              <a:rPr lang="en-US" sz="3600" dirty="0">
                <a:solidFill>
                  <a:schemeClr val="dk1"/>
                </a:solidFill>
              </a:rPr>
              <a:t> switch</a:t>
            </a: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Facilitate leadership training</a:t>
            </a: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Incentivize and/or develop </a:t>
            </a:r>
            <a:r>
              <a:rPr lang="en-US" sz="3600" i="1" dirty="0">
                <a:solidFill>
                  <a:schemeClr val="dk1"/>
                </a:solidFill>
              </a:rPr>
              <a:t>external</a:t>
            </a:r>
            <a:r>
              <a:rPr lang="en-US" sz="3600" dirty="0">
                <a:solidFill>
                  <a:schemeClr val="dk1"/>
                </a:solidFill>
              </a:rPr>
              <a:t> team formation, research partnerships and relationships</a:t>
            </a: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Other ideas…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5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g124dd3061df_0_6" descr="Intro image"/>
          <p:cNvPicPr preferRelativeResize="0"/>
          <p:nvPr/>
        </p:nvPicPr>
        <p:blipFill rotWithShape="1">
          <a:blip r:embed="rId3">
            <a:alphaModFix/>
          </a:blip>
          <a:srcRect t="33683"/>
          <a:stretch/>
        </p:blipFill>
        <p:spPr>
          <a:xfrm>
            <a:off x="0" y="2399083"/>
            <a:ext cx="9144000" cy="36790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6" name="Google Shape;66;g124dd3061df_0_6"/>
          <p:cNvGrpSpPr/>
          <p:nvPr/>
        </p:nvGrpSpPr>
        <p:grpSpPr>
          <a:xfrm>
            <a:off x="6747270" y="1279363"/>
            <a:ext cx="2115449" cy="1706652"/>
            <a:chOff x="6984923" y="594679"/>
            <a:chExt cx="1648935" cy="1330289"/>
          </a:xfrm>
        </p:grpSpPr>
        <p:pic>
          <p:nvPicPr>
            <p:cNvPr id="67" name="Google Shape;67;g124dd3061df_0_6" descr="Super hero vector illustration in cartoon style. Stick figure. Stock Vector  | Adobe Stock"/>
            <p:cNvPicPr preferRelativeResize="0"/>
            <p:nvPr/>
          </p:nvPicPr>
          <p:blipFill rotWithShape="1">
            <a:blip r:embed="rId4">
              <a:alphaModFix/>
            </a:blip>
            <a:srcRect l="48550" t="13573" r="23710" b="52870"/>
            <a:stretch/>
          </p:blipFill>
          <p:spPr>
            <a:xfrm>
              <a:off x="7829139" y="594679"/>
              <a:ext cx="541438" cy="65499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8" name="Google Shape;68;g124dd3061df_0_6"/>
            <p:cNvGrpSpPr/>
            <p:nvPr/>
          </p:nvGrpSpPr>
          <p:grpSpPr>
            <a:xfrm>
              <a:off x="6984923" y="667059"/>
              <a:ext cx="1648935" cy="1257909"/>
              <a:chOff x="4450596" y="884949"/>
              <a:chExt cx="1648935" cy="1257909"/>
            </a:xfrm>
          </p:grpSpPr>
          <p:pic>
            <p:nvPicPr>
              <p:cNvPr id="69" name="Google Shape;69;g124dd3061df_0_6" descr="Super hero vector illustration in cartoon style. Stick figure. Stock Vector  | Adobe Stock"/>
              <p:cNvPicPr preferRelativeResize="0"/>
              <p:nvPr/>
            </p:nvPicPr>
            <p:blipFill rotWithShape="1">
              <a:blip r:embed="rId5">
                <a:alphaModFix/>
              </a:blip>
              <a:srcRect l="5444" t="17062" r="10079" b="18493"/>
              <a:stretch/>
            </p:blipFill>
            <p:spPr>
              <a:xfrm>
                <a:off x="4450596" y="884949"/>
                <a:ext cx="1648935" cy="125790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0" name="Google Shape;70;g124dd3061df_0_6"/>
              <p:cNvSpPr txBox="1"/>
              <p:nvPr/>
            </p:nvSpPr>
            <p:spPr>
              <a:xfrm>
                <a:off x="5143377" y="1412145"/>
                <a:ext cx="55425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r>
                  <a:rPr lang="en" sz="1400" b="1" dirty="0">
                    <a:solidFill>
                      <a:srgbClr val="FF0000"/>
                    </a:solidFill>
                    <a:latin typeface="Gill Sans"/>
                    <a:ea typeface="Gill Sans"/>
                    <a:cs typeface="Gill Sans"/>
                    <a:sym typeface="Gill Sans"/>
                  </a:rPr>
                  <a:t>RD</a:t>
                </a:r>
                <a:endParaRPr sz="140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1" name="Google Shape;71;g124dd3061df_0_6"/>
          <p:cNvSpPr txBox="1">
            <a:spLocks noGrp="1"/>
          </p:cNvSpPr>
          <p:nvPr>
            <p:ph type="title"/>
          </p:nvPr>
        </p:nvSpPr>
        <p:spPr>
          <a:xfrm>
            <a:off x="628650" y="219753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ct val="166666"/>
            </a:pPr>
            <a:r>
              <a:rPr lang="en" b="1" dirty="0">
                <a:latin typeface="+mn-lt"/>
              </a:rPr>
              <a:t>RD-driven Approach To Equitable Seed Funding </a:t>
            </a:r>
            <a:endParaRPr b="1" dirty="0">
              <a:latin typeface="+mn-lt"/>
            </a:endParaRPr>
          </a:p>
        </p:txBody>
      </p:sp>
      <p:grpSp>
        <p:nvGrpSpPr>
          <p:cNvPr id="72" name="Google Shape;72;g124dd3061df_0_6"/>
          <p:cNvGrpSpPr/>
          <p:nvPr/>
        </p:nvGrpSpPr>
        <p:grpSpPr>
          <a:xfrm>
            <a:off x="2620767" y="4540061"/>
            <a:ext cx="2379716" cy="1008004"/>
            <a:chOff x="5124094" y="5370827"/>
            <a:chExt cx="3834452" cy="1505571"/>
          </a:xfrm>
        </p:grpSpPr>
        <p:sp>
          <p:nvSpPr>
            <p:cNvPr id="73" name="Google Shape;73;g124dd3061df_0_6"/>
            <p:cNvSpPr txBox="1"/>
            <p:nvPr/>
          </p:nvSpPr>
          <p:spPr>
            <a:xfrm>
              <a:off x="5124094" y="6370788"/>
              <a:ext cx="3834452" cy="5056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050"/>
              </a:pPr>
              <a:r>
                <a:rPr lang="en" sz="1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Grantwriting training</a:t>
              </a:r>
              <a:endParaRPr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4" name="Google Shape;74;g124dd3061df_0_6" descr="Students Examination RGB Color Icon Stock Vector - Illustration of test,  exam: 211264769"/>
            <p:cNvPicPr preferRelativeResize="0"/>
            <p:nvPr/>
          </p:nvPicPr>
          <p:blipFill rotWithShape="1">
            <a:blip r:embed="rId6">
              <a:alphaModFix/>
            </a:blip>
            <a:srcRect l="10812" t="22176" r="11062" b="23202"/>
            <a:stretch/>
          </p:blipFill>
          <p:spPr>
            <a:xfrm>
              <a:off x="6294476" y="5370827"/>
              <a:ext cx="1382232" cy="102072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5" name="Google Shape;75;g124dd3061df_0_6"/>
          <p:cNvGrpSpPr/>
          <p:nvPr/>
        </p:nvGrpSpPr>
        <p:grpSpPr>
          <a:xfrm>
            <a:off x="650183" y="1850766"/>
            <a:ext cx="488793" cy="552812"/>
            <a:chOff x="1230637" y="5571460"/>
            <a:chExt cx="732972" cy="1038338"/>
          </a:xfrm>
        </p:grpSpPr>
        <p:sp>
          <p:nvSpPr>
            <p:cNvPr id="76" name="Google Shape;76;g124dd3061df_0_6"/>
            <p:cNvSpPr/>
            <p:nvPr/>
          </p:nvSpPr>
          <p:spPr>
            <a:xfrm rot="7294878">
              <a:off x="1317864" y="5977983"/>
              <a:ext cx="558518" cy="517048"/>
            </a:xfrm>
            <a:prstGeom prst="chord">
              <a:avLst>
                <a:gd name="adj1" fmla="val 2700000"/>
                <a:gd name="adj2" fmla="val 15117380"/>
              </a:avLst>
            </a:prstGeom>
            <a:solidFill>
              <a:schemeClr val="accent1"/>
            </a:solidFill>
            <a:ln w="25400" cap="flat" cmpd="sng">
              <a:solidFill>
                <a:srgbClr val="432E2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g124dd3061df_0_6"/>
            <p:cNvSpPr/>
            <p:nvPr/>
          </p:nvSpPr>
          <p:spPr>
            <a:xfrm>
              <a:off x="1488558" y="5571460"/>
              <a:ext cx="204900" cy="398100"/>
            </a:xfrm>
            <a:prstGeom prst="ellipse">
              <a:avLst/>
            </a:prstGeom>
            <a:solidFill>
              <a:schemeClr val="accent1"/>
            </a:solidFill>
            <a:ln w="25400" cap="flat" cmpd="sng">
              <a:solidFill>
                <a:srgbClr val="432E2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g124dd3061df_0_6"/>
          <p:cNvSpPr txBox="1"/>
          <p:nvPr/>
        </p:nvSpPr>
        <p:spPr>
          <a:xfrm>
            <a:off x="622001" y="2891999"/>
            <a:ext cx="118467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050"/>
            </a:pPr>
            <a:r>
              <a:rPr lang="en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Interview 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9" name="Google Shape;79;g124dd3061df_0_6"/>
          <p:cNvGrpSpPr/>
          <p:nvPr/>
        </p:nvGrpSpPr>
        <p:grpSpPr>
          <a:xfrm>
            <a:off x="1858716" y="3940843"/>
            <a:ext cx="1345725" cy="808383"/>
            <a:chOff x="975562" y="2919871"/>
            <a:chExt cx="1345725" cy="808383"/>
          </a:xfrm>
        </p:grpSpPr>
        <p:grpSp>
          <p:nvGrpSpPr>
            <p:cNvPr id="80" name="Google Shape;80;g124dd3061df_0_6"/>
            <p:cNvGrpSpPr/>
            <p:nvPr/>
          </p:nvGrpSpPr>
          <p:grpSpPr>
            <a:xfrm>
              <a:off x="1391948" y="2919871"/>
              <a:ext cx="390235" cy="552812"/>
              <a:chOff x="1230637" y="5571460"/>
              <a:chExt cx="732972" cy="1038338"/>
            </a:xfrm>
          </p:grpSpPr>
          <p:sp>
            <p:nvSpPr>
              <p:cNvPr id="81" name="Google Shape;81;g124dd3061df_0_6"/>
              <p:cNvSpPr/>
              <p:nvPr/>
            </p:nvSpPr>
            <p:spPr>
              <a:xfrm rot="7294878">
                <a:off x="1317864" y="5977983"/>
                <a:ext cx="558518" cy="517048"/>
              </a:xfrm>
              <a:prstGeom prst="chord">
                <a:avLst>
                  <a:gd name="adj1" fmla="val 2700000"/>
                  <a:gd name="adj2" fmla="val 15117380"/>
                </a:avLst>
              </a:prstGeom>
              <a:solidFill>
                <a:srgbClr val="453029"/>
              </a:solidFill>
              <a:ln w="25400" cap="flat" cmpd="sng">
                <a:solidFill>
                  <a:srgbClr val="45302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50"/>
                </a:pPr>
                <a:endParaRPr sz="105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g124dd3061df_0_6"/>
              <p:cNvSpPr/>
              <p:nvPr/>
            </p:nvSpPr>
            <p:spPr>
              <a:xfrm>
                <a:off x="1488558" y="5571460"/>
                <a:ext cx="204900" cy="398100"/>
              </a:xfrm>
              <a:prstGeom prst="ellipse">
                <a:avLst/>
              </a:prstGeom>
              <a:solidFill>
                <a:srgbClr val="453029"/>
              </a:solidFill>
              <a:ln w="25400" cap="flat" cmpd="sng">
                <a:solidFill>
                  <a:srgbClr val="45302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50"/>
                </a:pPr>
                <a:endParaRPr sz="105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3" name="Google Shape;83;g124dd3061df_0_6"/>
            <p:cNvGrpSpPr/>
            <p:nvPr/>
          </p:nvGrpSpPr>
          <p:grpSpPr>
            <a:xfrm>
              <a:off x="975562" y="3016996"/>
              <a:ext cx="1345725" cy="711258"/>
              <a:chOff x="975562" y="3016996"/>
              <a:chExt cx="1345725" cy="711258"/>
            </a:xfrm>
          </p:grpSpPr>
          <p:grpSp>
            <p:nvGrpSpPr>
              <p:cNvPr id="84" name="Google Shape;84;g124dd3061df_0_6"/>
              <p:cNvGrpSpPr/>
              <p:nvPr/>
            </p:nvGrpSpPr>
            <p:grpSpPr>
              <a:xfrm>
                <a:off x="1611011" y="3016996"/>
                <a:ext cx="390235" cy="552812"/>
                <a:chOff x="1230637" y="5571460"/>
                <a:chExt cx="732972" cy="1038338"/>
              </a:xfrm>
            </p:grpSpPr>
            <p:sp>
              <p:nvSpPr>
                <p:cNvPr id="85" name="Google Shape;85;g124dd3061df_0_6"/>
                <p:cNvSpPr/>
                <p:nvPr/>
              </p:nvSpPr>
              <p:spPr>
                <a:xfrm rot="7294878">
                  <a:off x="1317864" y="5977983"/>
                  <a:ext cx="558518" cy="517048"/>
                </a:xfrm>
                <a:prstGeom prst="chord">
                  <a:avLst>
                    <a:gd name="adj1" fmla="val 2700000"/>
                    <a:gd name="adj2" fmla="val 15117380"/>
                  </a:avLst>
                </a:prstGeom>
                <a:solidFill>
                  <a:srgbClr val="453029"/>
                </a:solidFill>
                <a:ln w="25400" cap="flat" cmpd="sng">
                  <a:solidFill>
                    <a:srgbClr val="45302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68575" tIns="34275" rIns="68575" bIns="34275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050"/>
                  </a:pPr>
                  <a:endParaRPr sz="105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" name="Google Shape;86;g124dd3061df_0_6"/>
                <p:cNvSpPr/>
                <p:nvPr/>
              </p:nvSpPr>
              <p:spPr>
                <a:xfrm>
                  <a:off x="1488558" y="5571460"/>
                  <a:ext cx="204900" cy="398100"/>
                </a:xfrm>
                <a:prstGeom prst="ellipse">
                  <a:avLst/>
                </a:prstGeom>
                <a:solidFill>
                  <a:srgbClr val="453029"/>
                </a:solidFill>
                <a:ln w="25400" cap="flat" cmpd="sng">
                  <a:solidFill>
                    <a:srgbClr val="45302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68575" tIns="34275" rIns="68575" bIns="34275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050"/>
                  </a:pPr>
                  <a:endParaRPr sz="105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87" name="Google Shape;87;g124dd3061df_0_6"/>
              <p:cNvSpPr txBox="1"/>
              <p:nvPr/>
            </p:nvSpPr>
            <p:spPr>
              <a:xfrm>
                <a:off x="975562" y="3389740"/>
                <a:ext cx="1345725" cy="33851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algn="ctr">
                  <a:buClr>
                    <a:srgbClr val="000000"/>
                  </a:buClr>
                  <a:buSzPts val="1050"/>
                </a:pPr>
                <a:r>
                  <a:rPr lang="en" sz="1600" b="1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Orientation </a:t>
                </a:r>
                <a:endParaRPr sz="1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88" name="Google Shape;88;g124dd3061df_0_6"/>
          <p:cNvGrpSpPr/>
          <p:nvPr/>
        </p:nvGrpSpPr>
        <p:grpSpPr>
          <a:xfrm>
            <a:off x="3849058" y="3384001"/>
            <a:ext cx="647101" cy="647102"/>
            <a:chOff x="3450030" y="2010148"/>
            <a:chExt cx="1219202" cy="1219202"/>
          </a:xfrm>
        </p:grpSpPr>
        <p:sp>
          <p:nvSpPr>
            <p:cNvPr id="89" name="Google Shape;89;g124dd3061df_0_6"/>
            <p:cNvSpPr/>
            <p:nvPr/>
          </p:nvSpPr>
          <p:spPr>
            <a:xfrm flipH="1">
              <a:off x="3450030" y="2010148"/>
              <a:ext cx="914400" cy="914400"/>
            </a:xfrm>
            <a:prstGeom prst="snip1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432E2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r>
                <a:rPr lang="en" sz="10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email</a:t>
              </a: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g124dd3061df_0_6"/>
            <p:cNvSpPr/>
            <p:nvPr/>
          </p:nvSpPr>
          <p:spPr>
            <a:xfrm flipH="1">
              <a:off x="3602430" y="2162548"/>
              <a:ext cx="914400" cy="914400"/>
            </a:xfrm>
            <a:prstGeom prst="snip1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432E2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r>
                <a:rPr lang="en" sz="10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email</a:t>
              </a: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g124dd3061df_0_6"/>
            <p:cNvSpPr/>
            <p:nvPr/>
          </p:nvSpPr>
          <p:spPr>
            <a:xfrm flipH="1">
              <a:off x="3754831" y="2314949"/>
              <a:ext cx="914401" cy="914401"/>
            </a:xfrm>
            <a:prstGeom prst="snip1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432E2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endPara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2" name="Google Shape;92;g124dd3061df_0_6" descr="Website Icon, Vector Illustration, Technology Outline Stock Photo - Alamy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740571" y="2630418"/>
            <a:ext cx="541437" cy="57892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g124dd3061df_0_6"/>
          <p:cNvSpPr txBox="1"/>
          <p:nvPr/>
        </p:nvSpPr>
        <p:spPr>
          <a:xfrm>
            <a:off x="7636052" y="5237639"/>
            <a:ext cx="1560533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050"/>
            </a:pPr>
            <a:r>
              <a:rPr lang="en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1-1 feedback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050"/>
            </a:pPr>
            <a:r>
              <a:rPr lang="en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mentoring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4" name="Google Shape;94;g124dd3061df_0_6"/>
          <p:cNvGrpSpPr/>
          <p:nvPr/>
        </p:nvGrpSpPr>
        <p:grpSpPr>
          <a:xfrm>
            <a:off x="5903747" y="4515789"/>
            <a:ext cx="317377" cy="449601"/>
            <a:chOff x="1230637" y="5571460"/>
            <a:chExt cx="732972" cy="1038338"/>
          </a:xfrm>
        </p:grpSpPr>
        <p:sp>
          <p:nvSpPr>
            <p:cNvPr id="95" name="Google Shape;95;g124dd3061df_0_6"/>
            <p:cNvSpPr/>
            <p:nvPr/>
          </p:nvSpPr>
          <p:spPr>
            <a:xfrm rot="7294878">
              <a:off x="1317864" y="5977983"/>
              <a:ext cx="558518" cy="517048"/>
            </a:xfrm>
            <a:prstGeom prst="chord">
              <a:avLst>
                <a:gd name="adj1" fmla="val 2700000"/>
                <a:gd name="adj2" fmla="val 1511738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g124dd3061df_0_6"/>
            <p:cNvSpPr/>
            <p:nvPr/>
          </p:nvSpPr>
          <p:spPr>
            <a:xfrm>
              <a:off x="1488558" y="5571460"/>
              <a:ext cx="204900" cy="398100"/>
            </a:xfrm>
            <a:prstGeom prst="ellipse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7" name="Google Shape;97;g124dd3061df_0_6"/>
          <p:cNvSpPr txBox="1"/>
          <p:nvPr/>
        </p:nvSpPr>
        <p:spPr>
          <a:xfrm>
            <a:off x="5133873" y="4826536"/>
            <a:ext cx="1580233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050"/>
            </a:pPr>
            <a:r>
              <a:rPr lang="en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Mentor/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050"/>
            </a:pPr>
            <a:r>
              <a:rPr lang="en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Ambassador 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8" name="Google Shape;98;g124dd3061df_0_6"/>
          <p:cNvGrpSpPr/>
          <p:nvPr/>
        </p:nvGrpSpPr>
        <p:grpSpPr>
          <a:xfrm>
            <a:off x="5262492" y="3454827"/>
            <a:ext cx="2115450" cy="704873"/>
            <a:chOff x="5502041" y="1644854"/>
            <a:chExt cx="2115450" cy="704873"/>
          </a:xfrm>
        </p:grpSpPr>
        <p:grpSp>
          <p:nvGrpSpPr>
            <p:cNvPr id="99" name="Google Shape;99;g124dd3061df_0_6"/>
            <p:cNvGrpSpPr/>
            <p:nvPr/>
          </p:nvGrpSpPr>
          <p:grpSpPr>
            <a:xfrm>
              <a:off x="5956091" y="1644854"/>
              <a:ext cx="317377" cy="449601"/>
              <a:chOff x="1230637" y="5571460"/>
              <a:chExt cx="732972" cy="1038338"/>
            </a:xfrm>
          </p:grpSpPr>
          <p:sp>
            <p:nvSpPr>
              <p:cNvPr id="100" name="Google Shape;100;g124dd3061df_0_6"/>
              <p:cNvSpPr/>
              <p:nvPr/>
            </p:nvSpPr>
            <p:spPr>
              <a:xfrm rot="7294878">
                <a:off x="1317864" y="5977983"/>
                <a:ext cx="558518" cy="517048"/>
              </a:xfrm>
              <a:prstGeom prst="chord">
                <a:avLst>
                  <a:gd name="adj1" fmla="val 2700000"/>
                  <a:gd name="adj2" fmla="val 15117380"/>
                </a:avLst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50"/>
                </a:pPr>
                <a:endParaRPr sz="105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101;g124dd3061df_0_6"/>
              <p:cNvSpPr/>
              <p:nvPr/>
            </p:nvSpPr>
            <p:spPr>
              <a:xfrm>
                <a:off x="1488558" y="5571460"/>
                <a:ext cx="204900" cy="398100"/>
              </a:xfrm>
              <a:prstGeom prst="ellipse">
                <a:avLst/>
              </a:prstGeom>
              <a:solidFill>
                <a:schemeClr val="dk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050"/>
                </a:pPr>
                <a:endParaRPr sz="105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2" name="Google Shape;102;g124dd3061df_0_6"/>
            <p:cNvSpPr txBox="1"/>
            <p:nvPr/>
          </p:nvSpPr>
          <p:spPr>
            <a:xfrm>
              <a:off x="5502041" y="2011213"/>
              <a:ext cx="2115450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r>
                <a:rPr lang="en" sz="1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1-1 consultations</a:t>
              </a:r>
              <a:endParaRPr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3" name="Google Shape;103;g124dd3061df_0_6"/>
          <p:cNvGrpSpPr/>
          <p:nvPr/>
        </p:nvGrpSpPr>
        <p:grpSpPr>
          <a:xfrm>
            <a:off x="7448828" y="5219016"/>
            <a:ext cx="317377" cy="449601"/>
            <a:chOff x="1230637" y="5571460"/>
            <a:chExt cx="732972" cy="1038338"/>
          </a:xfrm>
        </p:grpSpPr>
        <p:sp>
          <p:nvSpPr>
            <p:cNvPr id="104" name="Google Shape;104;g124dd3061df_0_6"/>
            <p:cNvSpPr/>
            <p:nvPr/>
          </p:nvSpPr>
          <p:spPr>
            <a:xfrm rot="7294878">
              <a:off x="1317864" y="5977983"/>
              <a:ext cx="558518" cy="517048"/>
            </a:xfrm>
            <a:prstGeom prst="chord">
              <a:avLst>
                <a:gd name="adj1" fmla="val 2700000"/>
                <a:gd name="adj2" fmla="val 1511738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g124dd3061df_0_6"/>
            <p:cNvSpPr/>
            <p:nvPr/>
          </p:nvSpPr>
          <p:spPr>
            <a:xfrm>
              <a:off x="1488558" y="5571460"/>
              <a:ext cx="204900" cy="398100"/>
            </a:xfrm>
            <a:prstGeom prst="ellipse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050"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6" name="Google Shape;106;g124dd3061df_0_6"/>
          <p:cNvSpPr txBox="1"/>
          <p:nvPr/>
        </p:nvSpPr>
        <p:spPr>
          <a:xfrm>
            <a:off x="3193136" y="2788085"/>
            <a:ext cx="118467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050"/>
            </a:pPr>
            <a:r>
              <a:rPr lang="en" sz="1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Website </a:t>
            </a:r>
            <a:endParaRPr sz="16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g124dd3061df_0_6"/>
          <p:cNvSpPr txBox="1"/>
          <p:nvPr/>
        </p:nvSpPr>
        <p:spPr>
          <a:xfrm>
            <a:off x="3810625" y="4024945"/>
            <a:ext cx="118467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050"/>
            </a:pPr>
            <a:r>
              <a:rPr lang="en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Email 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g124dd3061df_0_6"/>
          <p:cNvCxnSpPr/>
          <p:nvPr/>
        </p:nvCxnSpPr>
        <p:spPr>
          <a:xfrm>
            <a:off x="4091719" y="3707552"/>
            <a:ext cx="323550" cy="0"/>
          </a:xfrm>
          <a:prstGeom prst="straightConnector1">
            <a:avLst/>
          </a:prstGeom>
          <a:noFill/>
          <a:ln w="9525" cap="flat" cmpd="sng">
            <a:solidFill>
              <a:srgbClr val="3B7FF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" name="Google Shape;109;g124dd3061df_0_6"/>
          <p:cNvCxnSpPr/>
          <p:nvPr/>
        </p:nvCxnSpPr>
        <p:spPr>
          <a:xfrm>
            <a:off x="4084464" y="3787096"/>
            <a:ext cx="323550" cy="0"/>
          </a:xfrm>
          <a:prstGeom prst="straightConnector1">
            <a:avLst/>
          </a:prstGeom>
          <a:noFill/>
          <a:ln w="9525" cap="flat" cmpd="sng">
            <a:solidFill>
              <a:srgbClr val="3B7FF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0" name="Google Shape;110;g124dd3061df_0_6"/>
          <p:cNvCxnSpPr/>
          <p:nvPr/>
        </p:nvCxnSpPr>
        <p:spPr>
          <a:xfrm>
            <a:off x="4083860" y="3859952"/>
            <a:ext cx="323550" cy="0"/>
          </a:xfrm>
          <a:prstGeom prst="straightConnector1">
            <a:avLst/>
          </a:prstGeom>
          <a:noFill/>
          <a:ln w="9525" cap="flat" cmpd="sng">
            <a:solidFill>
              <a:srgbClr val="3B7FF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1" name="Google Shape;111;g124dd3061df_0_6"/>
          <p:cNvCxnSpPr/>
          <p:nvPr/>
        </p:nvCxnSpPr>
        <p:spPr>
          <a:xfrm>
            <a:off x="4086032" y="3948923"/>
            <a:ext cx="323550" cy="0"/>
          </a:xfrm>
          <a:prstGeom prst="straightConnector1">
            <a:avLst/>
          </a:prstGeom>
          <a:noFill/>
          <a:ln w="9525" cap="flat" cmpd="sng">
            <a:solidFill>
              <a:srgbClr val="3B7FF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2" name="Google Shape;112;g124dd3061df_0_6"/>
          <p:cNvSpPr txBox="1"/>
          <p:nvPr/>
        </p:nvSpPr>
        <p:spPr>
          <a:xfrm>
            <a:off x="622001" y="5705851"/>
            <a:ext cx="211545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" sz="1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Award Ocean!</a:t>
            </a: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124dd3061df_0_6"/>
          <p:cNvSpPr txBox="1"/>
          <p:nvPr/>
        </p:nvSpPr>
        <p:spPr>
          <a:xfrm>
            <a:off x="1019978" y="1868975"/>
            <a:ext cx="118467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050"/>
            </a:pPr>
            <a:r>
              <a:rPr lang="en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Candidate </a:t>
            </a:r>
            <a:endParaRPr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D9467A-7AEC-609F-E516-29EB8D747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b="1" dirty="0"/>
              <a:t>Build a Network of Partners and Amplify Your Impact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81B2B5-019C-C6DD-261B-5C5F96C3F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50"/>
          </a:xfrm>
        </p:spPr>
        <p:txBody>
          <a:bodyPr>
            <a:normAutofit lnSpcReduction="10000"/>
          </a:bodyPr>
          <a:lstStyle/>
          <a:p>
            <a:pPr marL="457200" lvl="0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46"/>
              <a:buChar char="●"/>
            </a:pPr>
            <a:r>
              <a:rPr lang="en-US" dirty="0"/>
              <a:t>Use program ”ambassadors” and mentors to support your outreach efforts and encourage applications</a:t>
            </a:r>
          </a:p>
          <a:p>
            <a:pPr marL="914400" lvl="1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dirty="0"/>
              <a:t>ambassadors: previous awardees, “connectors”, trusted peers</a:t>
            </a:r>
          </a:p>
          <a:p>
            <a:pPr marL="914400" lvl="1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▪"/>
            </a:pPr>
            <a:r>
              <a:rPr lang="en-US" dirty="0"/>
              <a:t>mentors: tap existing mentorship programs, facilitate informal mentoring</a:t>
            </a:r>
          </a:p>
          <a:p>
            <a:pPr marL="457200" lvl="0" indent="-228596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46"/>
              <a:buNone/>
            </a:pPr>
            <a:endParaRPr lang="en-US" dirty="0"/>
          </a:p>
          <a:p>
            <a:pPr marL="457200" lvl="0" indent="-35216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46"/>
              <a:buChar char="●"/>
            </a:pPr>
            <a:r>
              <a:rPr lang="en-US" dirty="0"/>
              <a:t>Double down on successful practices (collect-analyze-tweak-repeat)</a:t>
            </a:r>
          </a:p>
        </p:txBody>
      </p:sp>
    </p:spTree>
    <p:extLst>
      <p:ext uri="{BB962C8B-B14F-4D97-AF65-F5344CB8AC3E}">
        <p14:creationId xmlns:p14="http://schemas.microsoft.com/office/powerpoint/2010/main" val="196641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258</Words>
  <Application>Microsoft Macintosh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Gill Sans</vt:lpstr>
      <vt:lpstr>Noto Sans Symbols</vt:lpstr>
      <vt:lpstr>Office Theme</vt:lpstr>
      <vt:lpstr>Strategies for Equitable  Recruitment and Outreach</vt:lpstr>
      <vt:lpstr>Recruitment and Outreach Are Key to JEDI</vt:lpstr>
      <vt:lpstr>A Multi-dimensional Communication Strategy</vt:lpstr>
      <vt:lpstr>What else can a seed grant program be good for?</vt:lpstr>
      <vt:lpstr>RD-driven Approach To Equitable Seed Funding </vt:lpstr>
      <vt:lpstr>Build a Network of Partners and Amplify Your Impact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Barbara Walker</cp:lastModifiedBy>
  <cp:revision>13</cp:revision>
  <dcterms:created xsi:type="dcterms:W3CDTF">2020-11-14T06:40:17Z</dcterms:created>
  <dcterms:modified xsi:type="dcterms:W3CDTF">2023-07-26T18:59:52Z</dcterms:modified>
</cp:coreProperties>
</file>