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257" r:id="rId3"/>
    <p:sldId id="260" r:id="rId4"/>
    <p:sldId id="261" r:id="rId5"/>
    <p:sldId id="262" r:id="rId6"/>
    <p:sldId id="264" r:id="rId7"/>
    <p:sldId id="265" r:id="rId8"/>
    <p:sldId id="266" r:id="rId9"/>
    <p:sldId id="267" r:id="rId10"/>
    <p:sldId id="268" r:id="rId11"/>
    <p:sldId id="269" r:id="rId12"/>
    <p:sldId id="27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96"/>
    <a:srgbClr val="A900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0"/>
    <p:restoredTop sz="87483"/>
  </p:normalViewPr>
  <p:slideViewPr>
    <p:cSldViewPr snapToGrid="0" snapToObjects="1">
      <p:cViewPr varScale="1">
        <p:scale>
          <a:sx n="114" d="100"/>
          <a:sy n="114" d="100"/>
        </p:scale>
        <p:origin x="66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37970-07DE-8347-84AC-50B84F69EBA6}" type="datetimeFigureOut">
              <a:rPr lang="en-US" smtClean="0"/>
              <a:t>7/26/23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CC2F55-2746-D943-BAF7-25244912AA80}" type="slidenum">
              <a:rPr lang="en-US" smtClean="0"/>
              <a:t>‹#›</a:t>
            </a:fld>
            <a:endParaRPr lang="en-US"/>
          </a:p>
        </p:txBody>
      </p:sp>
    </p:spTree>
    <p:extLst>
      <p:ext uri="{BB962C8B-B14F-4D97-AF65-F5344CB8AC3E}">
        <p14:creationId xmlns:p14="http://schemas.microsoft.com/office/powerpoint/2010/main" val="340587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 (BW)</a:t>
            </a:r>
          </a:p>
          <a:p>
            <a:r>
              <a:rPr lang="en-US" dirty="0"/>
              <a:t>Presentation of Interventions and MC (SC)</a:t>
            </a:r>
          </a:p>
          <a:p>
            <a:r>
              <a:rPr lang="en-US" dirty="0"/>
              <a:t>Stand Your Ground (JC)</a:t>
            </a:r>
          </a:p>
          <a:p>
            <a:r>
              <a:rPr lang="en-US" dirty="0"/>
              <a:t>Questions </a:t>
            </a:r>
            <a:r>
              <a:rPr lang="en-US"/>
              <a:t>and Discussion (SC)</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ECC2F55-2746-D943-BAF7-25244912AA80}" type="slidenum">
              <a:rPr lang="en-US" smtClean="0"/>
              <a:t>2</a:t>
            </a:fld>
            <a:endParaRPr lang="en-US"/>
          </a:p>
        </p:txBody>
      </p:sp>
    </p:spTree>
    <p:extLst>
      <p:ext uri="{BB962C8B-B14F-4D97-AF65-F5344CB8AC3E}">
        <p14:creationId xmlns:p14="http://schemas.microsoft.com/office/powerpoint/2010/main" val="1844483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ECC2F55-2746-D943-BAF7-25244912AA80}" type="slidenum">
              <a:rPr lang="en-US" smtClean="0"/>
              <a:t>5</a:t>
            </a:fld>
            <a:endParaRPr lang="en-US"/>
          </a:p>
        </p:txBody>
      </p:sp>
    </p:spTree>
    <p:extLst>
      <p:ext uri="{BB962C8B-B14F-4D97-AF65-F5344CB8AC3E}">
        <p14:creationId xmlns:p14="http://schemas.microsoft.com/office/powerpoint/2010/main" val="1497809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Can I build an InfoReady Template that does this?</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9809"/>
            <a:ext cx="7772400" cy="2387600"/>
          </a:xfrm>
        </p:spPr>
        <p:txBody>
          <a:bodyPr anchor="b"/>
          <a:lstStyle>
            <a:lvl1pPr algn="ctr">
              <a:defRPr sz="6000" b="1">
                <a:solidFill>
                  <a:schemeClr val="accent6">
                    <a:lumMod val="75000"/>
                  </a:schemeClr>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2959484"/>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a:extLst>
              <a:ext uri="{FF2B5EF4-FFF2-40B4-BE49-F238E27FC236}">
                <a16:creationId xmlns:a16="http://schemas.microsoft.com/office/drawing/2014/main" id="{2B4DE0A2-752D-DBDB-929E-BBA1ADFAB7B9}"/>
              </a:ext>
            </a:extLst>
          </p:cNvPr>
          <p:cNvPicPr>
            <a:picLocks noChangeAspect="1"/>
          </p:cNvPicPr>
          <p:nvPr userDrawn="1"/>
        </p:nvPicPr>
        <p:blipFill>
          <a:blip r:embed="rId2"/>
          <a:stretch>
            <a:fillRect/>
          </a:stretch>
        </p:blipFill>
        <p:spPr>
          <a:xfrm>
            <a:off x="1295400" y="5272172"/>
            <a:ext cx="6553200" cy="1511300"/>
          </a:xfrm>
          <a:prstGeom prst="rect">
            <a:avLst/>
          </a:prstGeom>
        </p:spPr>
      </p:pic>
    </p:spTree>
    <p:extLst>
      <p:ext uri="{BB962C8B-B14F-4D97-AF65-F5344CB8AC3E}">
        <p14:creationId xmlns:p14="http://schemas.microsoft.com/office/powerpoint/2010/main" val="2472787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4"/>
        <p:cNvGrpSpPr/>
        <p:nvPr/>
      </p:nvGrpSpPr>
      <p:grpSpPr>
        <a:xfrm>
          <a:off x="0" y="0"/>
          <a:ext cx="0" cy="0"/>
          <a:chOff x="0" y="0"/>
          <a:chExt cx="0" cy="0"/>
        </a:xfrm>
      </p:grpSpPr>
      <p:sp>
        <p:nvSpPr>
          <p:cNvPr id="25" name="Google Shape;25;p41"/>
          <p:cNvSpPr txBox="1">
            <a:spLocks noGrp="1"/>
          </p:cNvSpPr>
          <p:nvPr>
            <p:ph type="title"/>
          </p:nvPr>
        </p:nvSpPr>
        <p:spPr>
          <a:xfrm>
            <a:off x="311700" y="593367"/>
            <a:ext cx="8520600" cy="7636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6" name="Google Shape;26;p4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27" name="Google Shape;27;p41"/>
          <p:cNvSpPr txBox="1">
            <a:spLocks noGrp="1"/>
          </p:cNvSpPr>
          <p:nvPr>
            <p:ph type="sldNum" idx="12"/>
          </p:nvPr>
        </p:nvSpPr>
        <p:spPr>
          <a:xfrm>
            <a:off x="8472458" y="6217623"/>
            <a:ext cx="548700" cy="5248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855407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a:solidFill>
                  <a:srgbClr val="A90068"/>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a:extLst>
              <a:ext uri="{FF2B5EF4-FFF2-40B4-BE49-F238E27FC236}">
                <a16:creationId xmlns:a16="http://schemas.microsoft.com/office/drawing/2014/main" id="{D15BCCE7-4ABC-FF46-9789-BBDC35E1C7DF}"/>
              </a:ext>
            </a:extLst>
          </p:cNvPr>
          <p:cNvSpPr/>
          <p:nvPr userDrawn="1"/>
        </p:nvSpPr>
        <p:spPr>
          <a:xfrm>
            <a:off x="0" y="0"/>
            <a:ext cx="518984" cy="6855596"/>
          </a:xfrm>
          <a:prstGeom prst="rect">
            <a:avLst/>
          </a:prstGeom>
          <a:solidFill>
            <a:srgbClr val="A9006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8B2A938C-A053-EEAF-2DF2-66ACF6D99BA1}"/>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2505986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i="0">
                <a:solidFill>
                  <a:schemeClr val="tx2">
                    <a:lumMod val="60000"/>
                    <a:lumOff val="40000"/>
                  </a:schemeClr>
                </a:solidFill>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81F6AFF2-4E50-454A-8320-A3F2BD12BC2B}"/>
              </a:ext>
            </a:extLst>
          </p:cNvPr>
          <p:cNvSpPr/>
          <p:nvPr userDrawn="1"/>
        </p:nvSpPr>
        <p:spPr>
          <a:xfrm>
            <a:off x="0" y="0"/>
            <a:ext cx="518984" cy="6855596"/>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0A2A183-4962-F5C3-39A3-CA3935D141A1}"/>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306290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6">
                    <a:lumMod val="75000"/>
                  </a:schemeClr>
                </a:solidFill>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B2B0B988-C05B-0342-9FD3-5F729EEA0C31}"/>
              </a:ext>
            </a:extLst>
          </p:cNvPr>
          <p:cNvSpPr/>
          <p:nvPr userDrawn="1"/>
        </p:nvSpPr>
        <p:spPr>
          <a:xfrm>
            <a:off x="0" y="0"/>
            <a:ext cx="518984" cy="68555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B3E0824-F756-5A50-AD8F-0298C41C14E1}"/>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179653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a:extLst>
              <a:ext uri="{FF2B5EF4-FFF2-40B4-BE49-F238E27FC236}">
                <a16:creationId xmlns:a16="http://schemas.microsoft.com/office/drawing/2014/main" id="{5794061A-8A24-EEF3-7462-3BAAFA3DE59A}"/>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199404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3" name="Picture 2">
            <a:extLst>
              <a:ext uri="{FF2B5EF4-FFF2-40B4-BE49-F238E27FC236}">
                <a16:creationId xmlns:a16="http://schemas.microsoft.com/office/drawing/2014/main" id="{6E4AC637-5CDB-60AA-0F2D-ED9A51F4A2F0}"/>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3757685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E64580C-AF46-061C-0518-C2BD49E8A278}"/>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185156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5" name="Picture 4">
            <a:extLst>
              <a:ext uri="{FF2B5EF4-FFF2-40B4-BE49-F238E27FC236}">
                <a16:creationId xmlns:a16="http://schemas.microsoft.com/office/drawing/2014/main" id="{3A0C0670-F6DD-A798-FAF6-D8FC0B47D485}"/>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215141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5" name="Picture 4">
            <a:extLst>
              <a:ext uri="{FF2B5EF4-FFF2-40B4-BE49-F238E27FC236}">
                <a16:creationId xmlns:a16="http://schemas.microsoft.com/office/drawing/2014/main" id="{66B9A22E-E549-6EEC-70A7-E6CF52989C62}"/>
              </a:ext>
            </a:extLst>
          </p:cNvPr>
          <p:cNvPicPr>
            <a:picLocks noChangeAspect="1"/>
          </p:cNvPicPr>
          <p:nvPr userDrawn="1"/>
        </p:nvPicPr>
        <p:blipFill>
          <a:blip r:embed="rId2"/>
          <a:stretch>
            <a:fillRect/>
          </a:stretch>
        </p:blipFill>
        <p:spPr>
          <a:xfrm>
            <a:off x="6063658" y="6092793"/>
            <a:ext cx="2891847" cy="666918"/>
          </a:xfrm>
          <a:prstGeom prst="rect">
            <a:avLst/>
          </a:prstGeom>
        </p:spPr>
      </p:pic>
    </p:spTree>
    <p:extLst>
      <p:ext uri="{BB962C8B-B14F-4D97-AF65-F5344CB8AC3E}">
        <p14:creationId xmlns:p14="http://schemas.microsoft.com/office/powerpoint/2010/main" val="358278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4E658-991B-474B-9995-9028E19DB264}" type="datetimeFigureOut">
              <a:rPr lang="en-US" smtClean="0"/>
              <a:t>7/26/23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CE5B39-2EAE-C74E-8B8B-69E57388B643}" type="slidenum">
              <a:rPr lang="en-US" smtClean="0"/>
              <a:t>‹#›</a:t>
            </a:fld>
            <a:endParaRPr lang="en-US"/>
          </a:p>
        </p:txBody>
      </p:sp>
    </p:spTree>
    <p:extLst>
      <p:ext uri="{BB962C8B-B14F-4D97-AF65-F5344CB8AC3E}">
        <p14:creationId xmlns:p14="http://schemas.microsoft.com/office/powerpoint/2010/main" val="663640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B104-593D-174C-9D89-0A90FE35CBFC}"/>
              </a:ext>
            </a:extLst>
          </p:cNvPr>
          <p:cNvSpPr>
            <a:spLocks noGrp="1"/>
          </p:cNvSpPr>
          <p:nvPr>
            <p:ph type="ctrTitle"/>
          </p:nvPr>
        </p:nvSpPr>
        <p:spPr>
          <a:xfrm>
            <a:off x="685800" y="1819878"/>
            <a:ext cx="7772400" cy="2387600"/>
          </a:xfrm>
        </p:spPr>
        <p:txBody>
          <a:bodyPr>
            <a:normAutofit fontScale="90000"/>
          </a:bodyPr>
          <a:lstStyle/>
          <a:p>
            <a:r>
              <a:rPr lang="en" b="1" dirty="0"/>
              <a:t>Motivating RD Professionals to ACT by advocating for inclusive language - revising a Seed Grant Program</a:t>
            </a:r>
            <a:endParaRPr lang="en-US" dirty="0"/>
          </a:p>
        </p:txBody>
      </p:sp>
    </p:spTree>
    <p:extLst>
      <p:ext uri="{BB962C8B-B14F-4D97-AF65-F5344CB8AC3E}">
        <p14:creationId xmlns:p14="http://schemas.microsoft.com/office/powerpoint/2010/main" val="1609575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151;p24">
            <a:extLst>
              <a:ext uri="{FF2B5EF4-FFF2-40B4-BE49-F238E27FC236}">
                <a16:creationId xmlns:a16="http://schemas.microsoft.com/office/drawing/2014/main" id="{5965F1FC-5438-2896-B31A-BD03C23A627C}"/>
              </a:ext>
            </a:extLst>
          </p:cNvPr>
          <p:cNvPicPr preferRelativeResize="0"/>
          <p:nvPr/>
        </p:nvPicPr>
        <p:blipFill rotWithShape="1">
          <a:blip r:embed="rId2">
            <a:alphaModFix/>
          </a:blip>
          <a:srcRect/>
          <a:stretch/>
        </p:blipFill>
        <p:spPr>
          <a:xfrm>
            <a:off x="152400" y="835722"/>
            <a:ext cx="8839200" cy="4787900"/>
          </a:xfrm>
          <a:prstGeom prst="rect">
            <a:avLst/>
          </a:prstGeom>
          <a:noFill/>
          <a:ln>
            <a:noFill/>
          </a:ln>
        </p:spPr>
      </p:pic>
    </p:spTree>
    <p:extLst>
      <p:ext uri="{BB962C8B-B14F-4D97-AF65-F5344CB8AC3E}">
        <p14:creationId xmlns:p14="http://schemas.microsoft.com/office/powerpoint/2010/main" val="20006400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oogle Shape;158;p25">
            <a:extLst>
              <a:ext uri="{FF2B5EF4-FFF2-40B4-BE49-F238E27FC236}">
                <a16:creationId xmlns:a16="http://schemas.microsoft.com/office/drawing/2014/main" id="{7CCD8674-BFCF-D49C-8E13-F1CB502C1F78}"/>
              </a:ext>
            </a:extLst>
          </p:cNvPr>
          <p:cNvPicPr preferRelativeResize="0"/>
          <p:nvPr/>
        </p:nvPicPr>
        <p:blipFill rotWithShape="1">
          <a:blip r:embed="rId2">
            <a:alphaModFix/>
          </a:blip>
          <a:srcRect/>
          <a:stretch/>
        </p:blipFill>
        <p:spPr>
          <a:xfrm>
            <a:off x="152400" y="1135179"/>
            <a:ext cx="8839200" cy="4787900"/>
          </a:xfrm>
          <a:prstGeom prst="rect">
            <a:avLst/>
          </a:prstGeom>
          <a:noFill/>
          <a:ln>
            <a:noFill/>
          </a:ln>
        </p:spPr>
      </p:pic>
      <p:sp>
        <p:nvSpPr>
          <p:cNvPr id="5" name="Google Shape;159;p25">
            <a:extLst>
              <a:ext uri="{FF2B5EF4-FFF2-40B4-BE49-F238E27FC236}">
                <a16:creationId xmlns:a16="http://schemas.microsoft.com/office/drawing/2014/main" id="{9809452E-BECF-190F-87F4-1D8EE945638A}"/>
              </a:ext>
            </a:extLst>
          </p:cNvPr>
          <p:cNvSpPr/>
          <p:nvPr/>
        </p:nvSpPr>
        <p:spPr>
          <a:xfrm>
            <a:off x="1403615" y="2945162"/>
            <a:ext cx="1273500" cy="459900"/>
          </a:xfrm>
          <a:prstGeom prst="rightArrow">
            <a:avLst>
              <a:gd name="adj1" fmla="val 50000"/>
              <a:gd name="adj2" fmla="val 50000"/>
            </a:avLst>
          </a:prstGeom>
          <a:solidFill>
            <a:schemeClr val="accent4">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 name="Google Shape;165;p25">
            <a:extLst>
              <a:ext uri="{FF2B5EF4-FFF2-40B4-BE49-F238E27FC236}">
                <a16:creationId xmlns:a16="http://schemas.microsoft.com/office/drawing/2014/main" id="{0C68AD6D-2689-BB63-B891-7EF50BEF7E03}"/>
              </a:ext>
            </a:extLst>
          </p:cNvPr>
          <p:cNvSpPr/>
          <p:nvPr/>
        </p:nvSpPr>
        <p:spPr>
          <a:xfrm>
            <a:off x="6482829" y="4051535"/>
            <a:ext cx="679200" cy="240600"/>
          </a:xfrm>
          <a:prstGeom prst="leftArrow">
            <a:avLst>
              <a:gd name="adj1" fmla="val 50000"/>
              <a:gd name="adj2" fmla="val 50000"/>
            </a:avLst>
          </a:prstGeom>
          <a:solidFill>
            <a:schemeClr val="accent4">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8" name="Google Shape;161;p25">
            <a:extLst>
              <a:ext uri="{FF2B5EF4-FFF2-40B4-BE49-F238E27FC236}">
                <a16:creationId xmlns:a16="http://schemas.microsoft.com/office/drawing/2014/main" id="{CF855707-7109-961D-5795-6F9C869BF7EF}"/>
              </a:ext>
            </a:extLst>
          </p:cNvPr>
          <p:cNvGrpSpPr/>
          <p:nvPr/>
        </p:nvGrpSpPr>
        <p:grpSpPr>
          <a:xfrm>
            <a:off x="6232816" y="4139735"/>
            <a:ext cx="92100" cy="396900"/>
            <a:chOff x="-806550" y="431575"/>
            <a:chExt cx="92100" cy="396900"/>
          </a:xfrm>
        </p:grpSpPr>
        <p:sp>
          <p:nvSpPr>
            <p:cNvPr id="9" name="Google Shape;162;p25">
              <a:extLst>
                <a:ext uri="{FF2B5EF4-FFF2-40B4-BE49-F238E27FC236}">
                  <a16:creationId xmlns:a16="http://schemas.microsoft.com/office/drawing/2014/main" id="{42BCB6E4-62F9-D451-707A-3AAF232D1376}"/>
                </a:ext>
              </a:extLst>
            </p:cNvPr>
            <p:cNvSpPr/>
            <p:nvPr/>
          </p:nvSpPr>
          <p:spPr>
            <a:xfrm>
              <a:off x="-806550" y="431575"/>
              <a:ext cx="92100" cy="92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 name="Google Shape;163;p25">
              <a:extLst>
                <a:ext uri="{FF2B5EF4-FFF2-40B4-BE49-F238E27FC236}">
                  <a16:creationId xmlns:a16="http://schemas.microsoft.com/office/drawing/2014/main" id="{848D6829-25EF-28B8-4DBC-A7ED5994E051}"/>
                </a:ext>
              </a:extLst>
            </p:cNvPr>
            <p:cNvSpPr/>
            <p:nvPr/>
          </p:nvSpPr>
          <p:spPr>
            <a:xfrm>
              <a:off x="-806550" y="583975"/>
              <a:ext cx="92100" cy="92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64;p25">
              <a:extLst>
                <a:ext uri="{FF2B5EF4-FFF2-40B4-BE49-F238E27FC236}">
                  <a16:creationId xmlns:a16="http://schemas.microsoft.com/office/drawing/2014/main" id="{C3AF66FA-D373-3272-F342-2213EFC9EF1B}"/>
                </a:ext>
              </a:extLst>
            </p:cNvPr>
            <p:cNvSpPr/>
            <p:nvPr/>
          </p:nvSpPr>
          <p:spPr>
            <a:xfrm>
              <a:off x="-806550" y="736375"/>
              <a:ext cx="92100" cy="92100"/>
            </a:xfrm>
            <a:prstGeom prst="ellipse">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106245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171;p26">
            <a:extLst>
              <a:ext uri="{FF2B5EF4-FFF2-40B4-BE49-F238E27FC236}">
                <a16:creationId xmlns:a16="http://schemas.microsoft.com/office/drawing/2014/main" id="{23CA40D0-296B-EC73-DEAB-4C3EF1AB638D}"/>
              </a:ext>
            </a:extLst>
          </p:cNvPr>
          <p:cNvPicPr preferRelativeResize="0"/>
          <p:nvPr/>
        </p:nvPicPr>
        <p:blipFill rotWithShape="1">
          <a:blip r:embed="rId2">
            <a:alphaModFix/>
          </a:blip>
          <a:srcRect/>
          <a:stretch/>
        </p:blipFill>
        <p:spPr>
          <a:xfrm>
            <a:off x="261328" y="880946"/>
            <a:ext cx="8680784" cy="4702091"/>
          </a:xfrm>
          <a:prstGeom prst="rect">
            <a:avLst/>
          </a:prstGeom>
          <a:noFill/>
          <a:ln>
            <a:noFill/>
          </a:ln>
        </p:spPr>
      </p:pic>
      <p:sp>
        <p:nvSpPr>
          <p:cNvPr id="6" name="Google Shape;170;p26">
            <a:extLst>
              <a:ext uri="{FF2B5EF4-FFF2-40B4-BE49-F238E27FC236}">
                <a16:creationId xmlns:a16="http://schemas.microsoft.com/office/drawing/2014/main" id="{178B64CE-5C02-66C0-366E-8B74353AD60A}"/>
              </a:ext>
            </a:extLst>
          </p:cNvPr>
          <p:cNvSpPr txBox="1"/>
          <p:nvPr/>
        </p:nvSpPr>
        <p:spPr>
          <a:xfrm>
            <a:off x="2088533" y="5977054"/>
            <a:ext cx="40752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Arial"/>
                <a:ea typeface="Arial"/>
                <a:cs typeface="Arial"/>
                <a:sym typeface="Arial"/>
              </a:rPr>
              <a:t>https://forms.gle/VE59GULwN5GAbEk68</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554133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79A10-4ECE-7A4F-B0B2-CCCEC698F111}"/>
              </a:ext>
            </a:extLst>
          </p:cNvPr>
          <p:cNvSpPr>
            <a:spLocks noGrp="1"/>
          </p:cNvSpPr>
          <p:nvPr>
            <p:ph type="title"/>
          </p:nvPr>
        </p:nvSpPr>
        <p:spPr/>
        <p:txBody>
          <a:bodyPr/>
          <a:lstStyle/>
          <a:p>
            <a:r>
              <a:rPr lang="en-US" dirty="0"/>
              <a:t>Goal:</a:t>
            </a:r>
          </a:p>
        </p:txBody>
      </p:sp>
      <p:sp>
        <p:nvSpPr>
          <p:cNvPr id="3" name="Content Placeholder 2">
            <a:extLst>
              <a:ext uri="{FF2B5EF4-FFF2-40B4-BE49-F238E27FC236}">
                <a16:creationId xmlns:a16="http://schemas.microsoft.com/office/drawing/2014/main" id="{C29A386C-3334-CE4C-8526-557D3A9E9DFF}"/>
              </a:ext>
            </a:extLst>
          </p:cNvPr>
          <p:cNvSpPr>
            <a:spLocks noGrp="1"/>
          </p:cNvSpPr>
          <p:nvPr>
            <p:ph idx="1"/>
          </p:nvPr>
        </p:nvSpPr>
        <p:spPr/>
        <p:txBody>
          <a:bodyPr>
            <a:normAutofit/>
          </a:bodyPr>
          <a:lstStyle/>
          <a:p>
            <a:pPr marL="0" lvl="0" indent="0" algn="l" rtl="0">
              <a:lnSpc>
                <a:spcPct val="115000"/>
              </a:lnSpc>
              <a:spcBef>
                <a:spcPts val="0"/>
              </a:spcBef>
              <a:spcAft>
                <a:spcPts val="1200"/>
              </a:spcAft>
              <a:buSzPts val="1800"/>
              <a:buNone/>
            </a:pPr>
            <a:r>
              <a:rPr lang="en-US" dirty="0"/>
              <a:t>Deliver resources, concepts, and a specific intervention that lowers the activation energy for RD Professionals to recommend and implement equity in seed grant project design</a:t>
            </a:r>
          </a:p>
          <a:p>
            <a:endParaRPr lang="en-US" dirty="0"/>
          </a:p>
        </p:txBody>
      </p:sp>
    </p:spTree>
    <p:extLst>
      <p:ext uri="{BB962C8B-B14F-4D97-AF65-F5344CB8AC3E}">
        <p14:creationId xmlns:p14="http://schemas.microsoft.com/office/powerpoint/2010/main" val="3907669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6BC5C-1597-756D-74D4-1FF00CD9BA28}"/>
              </a:ext>
            </a:extLst>
          </p:cNvPr>
          <p:cNvSpPr>
            <a:spLocks noGrp="1"/>
          </p:cNvSpPr>
          <p:nvPr>
            <p:ph type="title"/>
          </p:nvPr>
        </p:nvSpPr>
        <p:spPr/>
        <p:txBody>
          <a:bodyPr/>
          <a:lstStyle/>
          <a:p>
            <a:r>
              <a:rPr lang="en" dirty="0"/>
              <a:t>Background - Before You Design</a:t>
            </a:r>
            <a:endParaRPr lang="en-US" dirty="0"/>
          </a:p>
        </p:txBody>
      </p:sp>
      <p:sp>
        <p:nvSpPr>
          <p:cNvPr id="3" name="Content Placeholder 2">
            <a:extLst>
              <a:ext uri="{FF2B5EF4-FFF2-40B4-BE49-F238E27FC236}">
                <a16:creationId xmlns:a16="http://schemas.microsoft.com/office/drawing/2014/main" id="{653D189A-920A-F2D0-B8C4-6938673C5CFF}"/>
              </a:ext>
            </a:extLst>
          </p:cNvPr>
          <p:cNvSpPr>
            <a:spLocks noGrp="1"/>
          </p:cNvSpPr>
          <p:nvPr>
            <p:ph idx="1"/>
          </p:nvPr>
        </p:nvSpPr>
        <p:spPr/>
        <p:txBody>
          <a:bodyPr/>
          <a:lstStyle/>
          <a:p>
            <a:pPr marL="457200" lvl="0" indent="-349250" algn="l" rtl="0">
              <a:lnSpc>
                <a:spcPct val="115000"/>
              </a:lnSpc>
              <a:spcBef>
                <a:spcPts val="0"/>
              </a:spcBef>
              <a:spcAft>
                <a:spcPts val="0"/>
              </a:spcAft>
              <a:buSzPts val="1900"/>
              <a:buChar char="●"/>
            </a:pPr>
            <a:r>
              <a:rPr lang="en-US" sz="2800" dirty="0"/>
              <a:t>Do a baseline analysis - what’s existing?</a:t>
            </a:r>
          </a:p>
          <a:p>
            <a:pPr marL="457200" lvl="0" indent="-349250" algn="l" rtl="0">
              <a:lnSpc>
                <a:spcPct val="115000"/>
              </a:lnSpc>
              <a:spcBef>
                <a:spcPts val="0"/>
              </a:spcBef>
              <a:spcAft>
                <a:spcPts val="0"/>
              </a:spcAft>
              <a:buSzPts val="1900"/>
              <a:buChar char="●"/>
            </a:pPr>
            <a:r>
              <a:rPr lang="en-US" sz="2800" dirty="0"/>
              <a:t>Identify the goal or goals (be explicit, see “What a Seed Grant Program is good for) </a:t>
            </a:r>
          </a:p>
          <a:p>
            <a:pPr marL="457200" lvl="0" indent="-349250" algn="l" rtl="0">
              <a:lnSpc>
                <a:spcPct val="115000"/>
              </a:lnSpc>
              <a:spcBef>
                <a:spcPts val="0"/>
              </a:spcBef>
              <a:spcAft>
                <a:spcPts val="0"/>
              </a:spcAft>
              <a:buSzPts val="1900"/>
              <a:buChar char="●"/>
            </a:pPr>
            <a:r>
              <a:rPr lang="en-US" sz="2800" dirty="0"/>
              <a:t>Check in with leadership (lead from the middle)</a:t>
            </a:r>
          </a:p>
          <a:p>
            <a:pPr marL="457200" lvl="0" indent="-349250" algn="l" rtl="0">
              <a:lnSpc>
                <a:spcPct val="115000"/>
              </a:lnSpc>
              <a:spcBef>
                <a:spcPts val="0"/>
              </a:spcBef>
              <a:spcAft>
                <a:spcPts val="0"/>
              </a:spcAft>
              <a:buSzPts val="1900"/>
              <a:buChar char="●"/>
            </a:pPr>
            <a:r>
              <a:rPr lang="en-US" sz="2800" dirty="0"/>
              <a:t>Know your budget &amp; consider the source</a:t>
            </a:r>
          </a:p>
          <a:p>
            <a:pPr marL="457200" lvl="0" indent="-349250" algn="l" rtl="0">
              <a:lnSpc>
                <a:spcPct val="115000"/>
              </a:lnSpc>
              <a:spcBef>
                <a:spcPts val="0"/>
              </a:spcBef>
              <a:spcAft>
                <a:spcPts val="0"/>
              </a:spcAft>
              <a:buSzPts val="1900"/>
              <a:buChar char="●"/>
            </a:pPr>
            <a:r>
              <a:rPr lang="en-US" sz="2800" dirty="0"/>
              <a:t>Consider competition platforms </a:t>
            </a:r>
          </a:p>
        </p:txBody>
      </p:sp>
    </p:spTree>
    <p:extLst>
      <p:ext uri="{BB962C8B-B14F-4D97-AF65-F5344CB8AC3E}">
        <p14:creationId xmlns:p14="http://schemas.microsoft.com/office/powerpoint/2010/main" val="4055606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90CD2-BF9F-0A71-B74A-593F054DB676}"/>
              </a:ext>
            </a:extLst>
          </p:cNvPr>
          <p:cNvSpPr>
            <a:spLocks noGrp="1"/>
          </p:cNvSpPr>
          <p:nvPr>
            <p:ph type="title"/>
          </p:nvPr>
        </p:nvSpPr>
        <p:spPr/>
        <p:txBody>
          <a:bodyPr/>
          <a:lstStyle/>
          <a:p>
            <a:r>
              <a:rPr lang="en" dirty="0"/>
              <a:t>Before You Write the Solicitation</a:t>
            </a:r>
            <a:endParaRPr lang="en-US" dirty="0"/>
          </a:p>
        </p:txBody>
      </p:sp>
      <p:sp>
        <p:nvSpPr>
          <p:cNvPr id="3" name="Content Placeholder 2">
            <a:extLst>
              <a:ext uri="{FF2B5EF4-FFF2-40B4-BE49-F238E27FC236}">
                <a16:creationId xmlns:a16="http://schemas.microsoft.com/office/drawing/2014/main" id="{0DA8AF52-E0E5-3BE9-D7CE-26A362BE602C}"/>
              </a:ext>
            </a:extLst>
          </p:cNvPr>
          <p:cNvSpPr>
            <a:spLocks noGrp="1"/>
          </p:cNvSpPr>
          <p:nvPr>
            <p:ph idx="1"/>
          </p:nvPr>
        </p:nvSpPr>
        <p:spPr>
          <a:xfrm>
            <a:off x="628650" y="1825625"/>
            <a:ext cx="7886700" cy="4932014"/>
          </a:xfrm>
        </p:spPr>
        <p:txBody>
          <a:bodyPr>
            <a:normAutofit fontScale="47500" lnSpcReduction="20000"/>
          </a:bodyPr>
          <a:lstStyle/>
          <a:p>
            <a:pPr marL="457200" lvl="0" indent="-304800" algn="l" rtl="0">
              <a:lnSpc>
                <a:spcPct val="115000"/>
              </a:lnSpc>
              <a:spcBef>
                <a:spcPts val="1200"/>
              </a:spcBef>
              <a:spcAft>
                <a:spcPts val="0"/>
              </a:spcAft>
              <a:buClr>
                <a:schemeClr val="dk1"/>
              </a:buClr>
              <a:buSzPts val="1200"/>
              <a:buChar char="●"/>
            </a:pPr>
            <a:r>
              <a:rPr lang="en-US" sz="3300" dirty="0"/>
              <a:t>Consider broadly accepted language (attempt to be discipline agnostic) - or allow different disciplines to “choose their own adventure”</a:t>
            </a:r>
          </a:p>
          <a:p>
            <a:pPr marL="457200" lvl="0" indent="-304800" algn="l" rtl="0">
              <a:lnSpc>
                <a:spcPct val="115000"/>
              </a:lnSpc>
              <a:spcBef>
                <a:spcPts val="0"/>
              </a:spcBef>
              <a:spcAft>
                <a:spcPts val="0"/>
              </a:spcAft>
              <a:buClr>
                <a:schemeClr val="dk1"/>
              </a:buClr>
              <a:buSzPts val="1200"/>
              <a:buChar char="●"/>
            </a:pPr>
            <a:r>
              <a:rPr lang="en-US" sz="3300" dirty="0"/>
              <a:t>Publish review criteria at the time of the call, and design them explicitly for the opportunity avoiding vague criteria (How do I review thee, Falk-</a:t>
            </a:r>
            <a:r>
              <a:rPr lang="en-US" sz="3300" dirty="0" err="1"/>
              <a:t>Krzesinski</a:t>
            </a:r>
            <a:r>
              <a:rPr lang="en-US" sz="3300" dirty="0"/>
              <a:t> &amp; Tobin, 2015)</a:t>
            </a:r>
          </a:p>
          <a:p>
            <a:pPr marL="457200" lvl="0" indent="-304800" algn="l" rtl="0">
              <a:lnSpc>
                <a:spcPct val="115000"/>
              </a:lnSpc>
              <a:spcBef>
                <a:spcPts val="0"/>
              </a:spcBef>
              <a:spcAft>
                <a:spcPts val="0"/>
              </a:spcAft>
              <a:buClr>
                <a:schemeClr val="dk1"/>
              </a:buClr>
              <a:buSzPts val="1200"/>
              <a:buChar char="●"/>
            </a:pPr>
            <a:r>
              <a:rPr lang="en-US" sz="3300" dirty="0"/>
              <a:t>Develop the review process prior to releasing the solicitation, try to follow published best practices</a:t>
            </a:r>
          </a:p>
          <a:p>
            <a:pPr marL="457200" lvl="0" indent="-304800" algn="l" rtl="0">
              <a:lnSpc>
                <a:spcPct val="115000"/>
              </a:lnSpc>
              <a:spcBef>
                <a:spcPts val="0"/>
              </a:spcBef>
              <a:spcAft>
                <a:spcPts val="0"/>
              </a:spcAft>
              <a:buClr>
                <a:schemeClr val="dk1"/>
              </a:buClr>
              <a:buSzPts val="1200"/>
              <a:buChar char="●"/>
            </a:pPr>
            <a:r>
              <a:rPr lang="en-US" sz="3300" dirty="0"/>
              <a:t>Ensure that your communications and materials are accessible and make no assumptions about the receiver of communications (e.g., accessibility best practices and plain language)</a:t>
            </a:r>
          </a:p>
          <a:p>
            <a:pPr marL="457200" lvl="0" indent="-304800" algn="l" rtl="0">
              <a:lnSpc>
                <a:spcPct val="115000"/>
              </a:lnSpc>
              <a:spcBef>
                <a:spcPts val="0"/>
              </a:spcBef>
              <a:spcAft>
                <a:spcPts val="0"/>
              </a:spcAft>
              <a:buClr>
                <a:schemeClr val="dk1"/>
              </a:buClr>
              <a:buSzPts val="1200"/>
              <a:buChar char="●"/>
            </a:pPr>
            <a:r>
              <a:rPr lang="en-US" sz="3300" dirty="0"/>
              <a:t>Review calls for proposals regularly for stereotypes or other biased language (Why Women Don’t Apply for Jobs, Unless They are 100% Qualified, </a:t>
            </a:r>
            <a:r>
              <a:rPr lang="en-US" sz="3300" dirty="0" err="1"/>
              <a:t>Morh</a:t>
            </a:r>
            <a:r>
              <a:rPr lang="en-US" sz="3300" dirty="0"/>
              <a:t>, 2014) that may implicitly discourage applicants from historically underrepresented or marginalized groups</a:t>
            </a:r>
          </a:p>
          <a:p>
            <a:pPr marL="457200" lvl="0" indent="-304800" algn="l" rtl="0">
              <a:lnSpc>
                <a:spcPct val="115000"/>
              </a:lnSpc>
              <a:spcBef>
                <a:spcPts val="0"/>
              </a:spcBef>
              <a:spcAft>
                <a:spcPts val="0"/>
              </a:spcAft>
              <a:buClr>
                <a:schemeClr val="dk1"/>
              </a:buClr>
              <a:buSzPts val="1200"/>
              <a:buChar char="●"/>
            </a:pPr>
            <a:r>
              <a:rPr lang="en-US" sz="3300" dirty="0"/>
              <a:t>Develop or review program descriptions to consider other potential application/nomination attributes or restrictions that may serve as deterrents to underrepresented group members (e.g., time since PhD requirements that may disproportionately affect women more likely to take time off for family care)</a:t>
            </a:r>
          </a:p>
          <a:p>
            <a:endParaRPr lang="en-US" dirty="0"/>
          </a:p>
        </p:txBody>
      </p:sp>
    </p:spTree>
    <p:extLst>
      <p:ext uri="{BB962C8B-B14F-4D97-AF65-F5344CB8AC3E}">
        <p14:creationId xmlns:p14="http://schemas.microsoft.com/office/powerpoint/2010/main" val="398375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5CEFAB-2AF3-E7CD-ECFE-9FFAE9D35A6E}"/>
              </a:ext>
            </a:extLst>
          </p:cNvPr>
          <p:cNvSpPr>
            <a:spLocks noGrp="1"/>
          </p:cNvSpPr>
          <p:nvPr>
            <p:ph type="title"/>
          </p:nvPr>
        </p:nvSpPr>
        <p:spPr>
          <a:xfrm>
            <a:off x="628650" y="365126"/>
            <a:ext cx="8080452" cy="1325563"/>
          </a:xfrm>
        </p:spPr>
        <p:txBody>
          <a:bodyPr>
            <a:noAutofit/>
          </a:bodyPr>
          <a:lstStyle/>
          <a:p>
            <a:r>
              <a:rPr lang="en" sz="3200" b="1" dirty="0">
                <a:solidFill>
                  <a:schemeClr val="accent1">
                    <a:lumMod val="75000"/>
                  </a:schemeClr>
                </a:solidFill>
                <a:latin typeface="+mn-lt"/>
              </a:rPr>
              <a:t>The bare minimum of using inclusive language:</a:t>
            </a:r>
            <a:br>
              <a:rPr lang="en" sz="3200" b="1" dirty="0">
                <a:solidFill>
                  <a:schemeClr val="accent1">
                    <a:lumMod val="75000"/>
                  </a:schemeClr>
                </a:solidFill>
                <a:latin typeface="+mn-lt"/>
              </a:rPr>
            </a:br>
            <a:r>
              <a:rPr lang="en" sz="3200" b="1" dirty="0">
                <a:solidFill>
                  <a:schemeClr val="accent1">
                    <a:lumMod val="75000"/>
                  </a:schemeClr>
                </a:solidFill>
                <a:latin typeface="+mn-lt"/>
              </a:rPr>
              <a:t>A Choose your own adventure application</a:t>
            </a:r>
            <a:endParaRPr lang="en-US" sz="3200" b="1" dirty="0">
              <a:solidFill>
                <a:schemeClr val="accent1">
                  <a:lumMod val="75000"/>
                </a:schemeClr>
              </a:solidFill>
              <a:latin typeface="+mn-lt"/>
            </a:endParaRPr>
          </a:p>
        </p:txBody>
      </p:sp>
      <p:pic>
        <p:nvPicPr>
          <p:cNvPr id="6" name="Picture 5">
            <a:extLst>
              <a:ext uri="{FF2B5EF4-FFF2-40B4-BE49-F238E27FC236}">
                <a16:creationId xmlns:a16="http://schemas.microsoft.com/office/drawing/2014/main" id="{657C5C86-C5E2-98AF-B73E-366263F5DFE3}"/>
              </a:ext>
            </a:extLst>
          </p:cNvPr>
          <p:cNvPicPr>
            <a:picLocks noChangeAspect="1"/>
          </p:cNvPicPr>
          <p:nvPr/>
        </p:nvPicPr>
        <p:blipFill>
          <a:blip r:embed="rId3"/>
          <a:stretch>
            <a:fillRect/>
          </a:stretch>
        </p:blipFill>
        <p:spPr>
          <a:xfrm>
            <a:off x="628650" y="1907787"/>
            <a:ext cx="7886700" cy="4053653"/>
          </a:xfrm>
          <a:prstGeom prst="rect">
            <a:avLst/>
          </a:prstGeom>
        </p:spPr>
      </p:pic>
      <p:sp>
        <p:nvSpPr>
          <p:cNvPr id="7" name="TextBox 6">
            <a:extLst>
              <a:ext uri="{FF2B5EF4-FFF2-40B4-BE49-F238E27FC236}">
                <a16:creationId xmlns:a16="http://schemas.microsoft.com/office/drawing/2014/main" id="{1DAAC5A8-0F5C-8FA8-C76E-2BBA975E3872}"/>
              </a:ext>
            </a:extLst>
          </p:cNvPr>
          <p:cNvSpPr txBox="1"/>
          <p:nvPr/>
        </p:nvSpPr>
        <p:spPr>
          <a:xfrm>
            <a:off x="2118731" y="6308208"/>
            <a:ext cx="3072380" cy="369332"/>
          </a:xfrm>
          <a:prstGeom prst="rect">
            <a:avLst/>
          </a:prstGeom>
          <a:noFill/>
        </p:spPr>
        <p:txBody>
          <a:bodyPr wrap="none" rtlCol="0">
            <a:spAutoFit/>
          </a:bodyPr>
          <a:lstStyle/>
          <a:p>
            <a:r>
              <a:rPr lang="en-US" dirty="0"/>
              <a:t>Falk-</a:t>
            </a:r>
            <a:r>
              <a:rPr lang="en-US" dirty="0" err="1"/>
              <a:t>Krzesinski</a:t>
            </a:r>
            <a:r>
              <a:rPr lang="en-US" dirty="0"/>
              <a:t> and Tobin, 2015</a:t>
            </a:r>
          </a:p>
        </p:txBody>
      </p:sp>
    </p:spTree>
    <p:extLst>
      <p:ext uri="{BB962C8B-B14F-4D97-AF65-F5344CB8AC3E}">
        <p14:creationId xmlns:p14="http://schemas.microsoft.com/office/powerpoint/2010/main" val="411132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20"/>
          <p:cNvSpPr txBox="1">
            <a:spLocks noGrp="1"/>
          </p:cNvSpPr>
          <p:nvPr>
            <p:ph type="body" idx="1"/>
          </p:nvPr>
        </p:nvSpPr>
        <p:spPr>
          <a:xfrm>
            <a:off x="623400" y="428100"/>
            <a:ext cx="7918434" cy="2471906"/>
          </a:xfrm>
          <a:prstGeom prst="rect">
            <a:avLst/>
          </a:prstGeom>
          <a:noFill/>
          <a:ln>
            <a:noFill/>
          </a:ln>
        </p:spPr>
        <p:txBody>
          <a:bodyPr spcFirstLastPara="1" vert="horz" wrap="square" lIns="91425" tIns="91425" rIns="91425" bIns="91425" rtlCol="0" anchor="t" anchorCtr="0">
            <a:noAutofit/>
          </a:bodyPr>
          <a:lstStyle/>
          <a:p>
            <a:pPr marL="0" indent="0">
              <a:buNone/>
            </a:pPr>
            <a:r>
              <a:rPr lang="en" sz="1600" b="1" dirty="0">
                <a:solidFill>
                  <a:schemeClr val="dk1"/>
                </a:solidFill>
              </a:rPr>
              <a:t>This application will be reviewed by how clearly the following questions are answered - Why does it matter? (xxx words) How is it new? How will it be done? In what context will it be done? What is special about the people involved? What is the return on investment? How effectively will resources be managed? How will success be determined?</a:t>
            </a:r>
            <a:endParaRPr sz="1600" b="1" dirty="0">
              <a:solidFill>
                <a:schemeClr val="dk1"/>
              </a:solidFill>
            </a:endParaRPr>
          </a:p>
          <a:p>
            <a:pPr marL="0" indent="0">
              <a:spcBef>
                <a:spcPts val="1200"/>
              </a:spcBef>
              <a:buNone/>
            </a:pPr>
            <a:r>
              <a:rPr lang="en" sz="1600" b="1" dirty="0">
                <a:solidFill>
                  <a:schemeClr val="dk1"/>
                </a:solidFill>
              </a:rPr>
              <a:t>Please select the field that best describes your scholarship: </a:t>
            </a:r>
          </a:p>
          <a:p>
            <a:pPr marL="0" indent="0">
              <a:spcBef>
                <a:spcPts val="1200"/>
              </a:spcBef>
              <a:buNone/>
            </a:pPr>
            <a:r>
              <a:rPr lang="en" sz="1600" dirty="0">
                <a:solidFill>
                  <a:schemeClr val="dk1"/>
                </a:solidFill>
              </a:rPr>
              <a:t>Biomedical, Engineering, Physical Sciences, Social Sciences, Fine Arts, Humanities, Education</a:t>
            </a:r>
            <a:endParaRPr sz="1600" dirty="0">
              <a:solidFill>
                <a:schemeClr val="dk1"/>
              </a:solidFill>
            </a:endParaRPr>
          </a:p>
          <a:p>
            <a:pPr marL="0" indent="0">
              <a:spcBef>
                <a:spcPts val="1200"/>
              </a:spcBef>
              <a:spcAft>
                <a:spcPts val="1200"/>
              </a:spcAft>
              <a:buNone/>
            </a:pPr>
            <a:endParaRPr sz="1600" dirty="0">
              <a:solidFill>
                <a:schemeClr val="dk1"/>
              </a:solidFill>
            </a:endParaRPr>
          </a:p>
        </p:txBody>
      </p:sp>
      <p:sp>
        <p:nvSpPr>
          <p:cNvPr id="73" name="Google Shape;73;p20"/>
          <p:cNvSpPr/>
          <p:nvPr/>
        </p:nvSpPr>
        <p:spPr>
          <a:xfrm>
            <a:off x="3910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Biomedical</a:t>
            </a:r>
            <a:endParaRPr sz="1000">
              <a:solidFill>
                <a:srgbClr val="000000"/>
              </a:solidFill>
              <a:latin typeface="Arial"/>
              <a:ea typeface="Arial"/>
              <a:cs typeface="Arial"/>
              <a:sym typeface="Arial"/>
            </a:endParaRPr>
          </a:p>
        </p:txBody>
      </p:sp>
      <p:sp>
        <p:nvSpPr>
          <p:cNvPr id="74" name="Google Shape;74;p20"/>
          <p:cNvSpPr/>
          <p:nvPr/>
        </p:nvSpPr>
        <p:spPr>
          <a:xfrm>
            <a:off x="16102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Engineering</a:t>
            </a:r>
            <a:endParaRPr sz="1000">
              <a:solidFill>
                <a:srgbClr val="000000"/>
              </a:solidFill>
              <a:latin typeface="Arial"/>
              <a:ea typeface="Arial"/>
              <a:cs typeface="Arial"/>
              <a:sym typeface="Arial"/>
            </a:endParaRPr>
          </a:p>
        </p:txBody>
      </p:sp>
      <p:sp>
        <p:nvSpPr>
          <p:cNvPr id="75" name="Google Shape;75;p20"/>
          <p:cNvSpPr/>
          <p:nvPr/>
        </p:nvSpPr>
        <p:spPr>
          <a:xfrm>
            <a:off x="28294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Physical Sciences</a:t>
            </a:r>
            <a:endParaRPr sz="1000">
              <a:solidFill>
                <a:srgbClr val="000000"/>
              </a:solidFill>
              <a:latin typeface="Arial"/>
              <a:ea typeface="Arial"/>
              <a:cs typeface="Arial"/>
              <a:sym typeface="Arial"/>
            </a:endParaRPr>
          </a:p>
        </p:txBody>
      </p:sp>
      <p:sp>
        <p:nvSpPr>
          <p:cNvPr id="76" name="Google Shape;76;p20"/>
          <p:cNvSpPr/>
          <p:nvPr/>
        </p:nvSpPr>
        <p:spPr>
          <a:xfrm>
            <a:off x="40486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Social Sciences</a:t>
            </a:r>
            <a:endParaRPr sz="1000">
              <a:solidFill>
                <a:srgbClr val="000000"/>
              </a:solidFill>
              <a:latin typeface="Arial"/>
              <a:ea typeface="Arial"/>
              <a:cs typeface="Arial"/>
              <a:sym typeface="Arial"/>
            </a:endParaRPr>
          </a:p>
        </p:txBody>
      </p:sp>
      <p:sp>
        <p:nvSpPr>
          <p:cNvPr id="77" name="Google Shape;77;p20"/>
          <p:cNvSpPr/>
          <p:nvPr/>
        </p:nvSpPr>
        <p:spPr>
          <a:xfrm>
            <a:off x="52678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Fine Arts</a:t>
            </a:r>
            <a:endParaRPr sz="1000">
              <a:solidFill>
                <a:srgbClr val="000000"/>
              </a:solidFill>
              <a:latin typeface="Arial"/>
              <a:ea typeface="Arial"/>
              <a:cs typeface="Arial"/>
              <a:sym typeface="Arial"/>
            </a:endParaRPr>
          </a:p>
        </p:txBody>
      </p:sp>
      <p:sp>
        <p:nvSpPr>
          <p:cNvPr id="78" name="Google Shape;78;p20"/>
          <p:cNvSpPr/>
          <p:nvPr/>
        </p:nvSpPr>
        <p:spPr>
          <a:xfrm>
            <a:off x="64870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Humanities</a:t>
            </a:r>
            <a:endParaRPr sz="1000">
              <a:solidFill>
                <a:srgbClr val="000000"/>
              </a:solidFill>
              <a:latin typeface="Arial"/>
              <a:ea typeface="Arial"/>
              <a:cs typeface="Arial"/>
              <a:sym typeface="Arial"/>
            </a:endParaRPr>
          </a:p>
        </p:txBody>
      </p:sp>
      <p:sp>
        <p:nvSpPr>
          <p:cNvPr id="79" name="Google Shape;79;p20"/>
          <p:cNvSpPr/>
          <p:nvPr/>
        </p:nvSpPr>
        <p:spPr>
          <a:xfrm>
            <a:off x="3910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Significance</a:t>
            </a:r>
            <a:endParaRPr sz="1000">
              <a:solidFill>
                <a:srgbClr val="000000"/>
              </a:solidFill>
              <a:latin typeface="Arial"/>
              <a:ea typeface="Arial"/>
              <a:cs typeface="Arial"/>
              <a:sym typeface="Arial"/>
            </a:endParaRPr>
          </a:p>
        </p:txBody>
      </p:sp>
      <p:sp>
        <p:nvSpPr>
          <p:cNvPr id="80" name="Google Shape;80;p20"/>
          <p:cNvSpPr/>
          <p:nvPr/>
        </p:nvSpPr>
        <p:spPr>
          <a:xfrm>
            <a:off x="3910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Innovation</a:t>
            </a:r>
            <a:endParaRPr sz="1000">
              <a:solidFill>
                <a:srgbClr val="000000"/>
              </a:solidFill>
              <a:latin typeface="Arial"/>
              <a:ea typeface="Arial"/>
              <a:cs typeface="Arial"/>
              <a:sym typeface="Arial"/>
            </a:endParaRPr>
          </a:p>
        </p:txBody>
      </p:sp>
      <p:sp>
        <p:nvSpPr>
          <p:cNvPr id="81" name="Google Shape;81;p20"/>
          <p:cNvSpPr/>
          <p:nvPr/>
        </p:nvSpPr>
        <p:spPr>
          <a:xfrm>
            <a:off x="3910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Approach</a:t>
            </a:r>
            <a:endParaRPr sz="1000">
              <a:solidFill>
                <a:srgbClr val="000000"/>
              </a:solidFill>
              <a:latin typeface="Arial"/>
              <a:ea typeface="Arial"/>
              <a:cs typeface="Arial"/>
              <a:sym typeface="Arial"/>
            </a:endParaRPr>
          </a:p>
        </p:txBody>
      </p:sp>
      <p:sp>
        <p:nvSpPr>
          <p:cNvPr id="82" name="Google Shape;82;p20"/>
          <p:cNvSpPr/>
          <p:nvPr/>
        </p:nvSpPr>
        <p:spPr>
          <a:xfrm>
            <a:off x="3910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Environment</a:t>
            </a:r>
            <a:endParaRPr sz="1000">
              <a:solidFill>
                <a:srgbClr val="000000"/>
              </a:solidFill>
              <a:latin typeface="Arial"/>
              <a:ea typeface="Arial"/>
              <a:cs typeface="Arial"/>
              <a:sym typeface="Arial"/>
            </a:endParaRPr>
          </a:p>
        </p:txBody>
      </p:sp>
      <p:sp>
        <p:nvSpPr>
          <p:cNvPr id="83" name="Google Shape;83;p20"/>
          <p:cNvSpPr/>
          <p:nvPr/>
        </p:nvSpPr>
        <p:spPr>
          <a:xfrm>
            <a:off x="3910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Investigators</a:t>
            </a:r>
            <a:endParaRPr sz="1000">
              <a:solidFill>
                <a:srgbClr val="000000"/>
              </a:solidFill>
              <a:latin typeface="Arial"/>
              <a:ea typeface="Arial"/>
              <a:cs typeface="Arial"/>
              <a:sym typeface="Arial"/>
            </a:endParaRPr>
          </a:p>
        </p:txBody>
      </p:sp>
      <p:sp>
        <p:nvSpPr>
          <p:cNvPr id="84" name="Google Shape;84;p20"/>
          <p:cNvSpPr/>
          <p:nvPr/>
        </p:nvSpPr>
        <p:spPr>
          <a:xfrm>
            <a:off x="3910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Overall Impact</a:t>
            </a:r>
            <a:endParaRPr sz="1000">
              <a:solidFill>
                <a:srgbClr val="000000"/>
              </a:solidFill>
              <a:latin typeface="Arial"/>
              <a:ea typeface="Arial"/>
              <a:cs typeface="Arial"/>
              <a:sym typeface="Arial"/>
            </a:endParaRPr>
          </a:p>
        </p:txBody>
      </p:sp>
      <p:sp>
        <p:nvSpPr>
          <p:cNvPr id="85" name="Google Shape;85;p20"/>
          <p:cNvSpPr/>
          <p:nvPr/>
        </p:nvSpPr>
        <p:spPr>
          <a:xfrm>
            <a:off x="16102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Intellectual Merit</a:t>
            </a:r>
            <a:endParaRPr sz="1000">
              <a:solidFill>
                <a:srgbClr val="000000"/>
              </a:solidFill>
              <a:latin typeface="Arial"/>
              <a:ea typeface="Arial"/>
              <a:cs typeface="Arial"/>
              <a:sym typeface="Arial"/>
            </a:endParaRPr>
          </a:p>
        </p:txBody>
      </p:sp>
      <p:sp>
        <p:nvSpPr>
          <p:cNvPr id="86" name="Google Shape;86;p20"/>
          <p:cNvSpPr/>
          <p:nvPr/>
        </p:nvSpPr>
        <p:spPr>
          <a:xfrm>
            <a:off x="16102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Creativity, Originality, Transformative potential</a:t>
            </a:r>
            <a:endParaRPr sz="600">
              <a:solidFill>
                <a:srgbClr val="000000"/>
              </a:solidFill>
              <a:latin typeface="Arial"/>
              <a:ea typeface="Arial"/>
              <a:cs typeface="Arial"/>
              <a:sym typeface="Arial"/>
            </a:endParaRPr>
          </a:p>
        </p:txBody>
      </p:sp>
      <p:sp>
        <p:nvSpPr>
          <p:cNvPr id="87" name="Google Shape;87;p20"/>
          <p:cNvSpPr/>
          <p:nvPr/>
        </p:nvSpPr>
        <p:spPr>
          <a:xfrm>
            <a:off x="16102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Rationality of the plan and mechanism to assess success</a:t>
            </a:r>
            <a:endParaRPr sz="600">
              <a:solidFill>
                <a:srgbClr val="000000"/>
              </a:solidFill>
              <a:latin typeface="Arial"/>
              <a:ea typeface="Arial"/>
              <a:cs typeface="Arial"/>
              <a:sym typeface="Arial"/>
            </a:endParaRPr>
          </a:p>
        </p:txBody>
      </p:sp>
      <p:sp>
        <p:nvSpPr>
          <p:cNvPr id="88" name="Google Shape;88;p20"/>
          <p:cNvSpPr/>
          <p:nvPr/>
        </p:nvSpPr>
        <p:spPr>
          <a:xfrm>
            <a:off x="16102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Adequate resources to carry out the plan</a:t>
            </a:r>
            <a:endParaRPr sz="700">
              <a:solidFill>
                <a:srgbClr val="000000"/>
              </a:solidFill>
              <a:latin typeface="Arial"/>
              <a:ea typeface="Arial"/>
              <a:cs typeface="Arial"/>
              <a:sym typeface="Arial"/>
            </a:endParaRPr>
          </a:p>
        </p:txBody>
      </p:sp>
      <p:sp>
        <p:nvSpPr>
          <p:cNvPr id="89" name="Google Shape;89;p20"/>
          <p:cNvSpPr/>
          <p:nvPr/>
        </p:nvSpPr>
        <p:spPr>
          <a:xfrm>
            <a:off x="16102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Qualifications of the Individual(s)</a:t>
            </a:r>
            <a:endParaRPr sz="800">
              <a:solidFill>
                <a:srgbClr val="000000"/>
              </a:solidFill>
              <a:latin typeface="Arial"/>
              <a:ea typeface="Arial"/>
              <a:cs typeface="Arial"/>
              <a:sym typeface="Arial"/>
            </a:endParaRPr>
          </a:p>
        </p:txBody>
      </p:sp>
      <p:sp>
        <p:nvSpPr>
          <p:cNvPr id="90" name="Google Shape;90;p20"/>
          <p:cNvSpPr/>
          <p:nvPr/>
        </p:nvSpPr>
        <p:spPr>
          <a:xfrm>
            <a:off x="16102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The potential to benefit society (BI)</a:t>
            </a:r>
            <a:endParaRPr sz="800">
              <a:solidFill>
                <a:srgbClr val="000000"/>
              </a:solidFill>
              <a:latin typeface="Arial"/>
              <a:ea typeface="Arial"/>
              <a:cs typeface="Arial"/>
              <a:sym typeface="Arial"/>
            </a:endParaRPr>
          </a:p>
        </p:txBody>
      </p:sp>
      <p:sp>
        <p:nvSpPr>
          <p:cNvPr id="91" name="Google Shape;91;p20"/>
          <p:cNvSpPr/>
          <p:nvPr/>
        </p:nvSpPr>
        <p:spPr>
          <a:xfrm>
            <a:off x="28294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Technical Merit</a:t>
            </a:r>
            <a:endParaRPr sz="1000">
              <a:solidFill>
                <a:srgbClr val="000000"/>
              </a:solidFill>
              <a:latin typeface="Arial"/>
              <a:ea typeface="Arial"/>
              <a:cs typeface="Arial"/>
              <a:sym typeface="Arial"/>
            </a:endParaRPr>
          </a:p>
        </p:txBody>
      </p:sp>
      <p:sp>
        <p:nvSpPr>
          <p:cNvPr id="92" name="Google Shape;92;p20"/>
          <p:cNvSpPr/>
          <p:nvPr/>
        </p:nvSpPr>
        <p:spPr>
          <a:xfrm>
            <a:off x="28294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Creativity, Originality, innovative concepts</a:t>
            </a:r>
            <a:endParaRPr sz="600">
              <a:solidFill>
                <a:srgbClr val="000000"/>
              </a:solidFill>
              <a:latin typeface="Arial"/>
              <a:ea typeface="Arial"/>
              <a:cs typeface="Arial"/>
              <a:sym typeface="Arial"/>
            </a:endParaRPr>
          </a:p>
        </p:txBody>
      </p:sp>
      <p:sp>
        <p:nvSpPr>
          <p:cNvPr id="93" name="Google Shape;93;p20"/>
          <p:cNvSpPr/>
          <p:nvPr/>
        </p:nvSpPr>
        <p:spPr>
          <a:xfrm>
            <a:off x="28294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Technical Approach</a:t>
            </a:r>
            <a:endParaRPr sz="600">
              <a:solidFill>
                <a:srgbClr val="000000"/>
              </a:solidFill>
              <a:latin typeface="Arial"/>
              <a:ea typeface="Arial"/>
              <a:cs typeface="Arial"/>
              <a:sym typeface="Arial"/>
            </a:endParaRPr>
          </a:p>
        </p:txBody>
      </p:sp>
      <p:sp>
        <p:nvSpPr>
          <p:cNvPr id="94" name="Google Shape;94;p20"/>
          <p:cNvSpPr/>
          <p:nvPr/>
        </p:nvSpPr>
        <p:spPr>
          <a:xfrm>
            <a:off x="28294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Feasibility</a:t>
            </a:r>
            <a:endParaRPr sz="700">
              <a:solidFill>
                <a:srgbClr val="000000"/>
              </a:solidFill>
              <a:latin typeface="Arial"/>
              <a:ea typeface="Arial"/>
              <a:cs typeface="Arial"/>
              <a:sym typeface="Arial"/>
            </a:endParaRPr>
          </a:p>
        </p:txBody>
      </p:sp>
      <p:sp>
        <p:nvSpPr>
          <p:cNvPr id="95" name="Google Shape;95;p20"/>
          <p:cNvSpPr/>
          <p:nvPr/>
        </p:nvSpPr>
        <p:spPr>
          <a:xfrm>
            <a:off x="28294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Management capabilities</a:t>
            </a:r>
            <a:endParaRPr sz="800">
              <a:solidFill>
                <a:srgbClr val="000000"/>
              </a:solidFill>
              <a:latin typeface="Arial"/>
              <a:ea typeface="Arial"/>
              <a:cs typeface="Arial"/>
              <a:sym typeface="Arial"/>
            </a:endParaRPr>
          </a:p>
        </p:txBody>
      </p:sp>
      <p:sp>
        <p:nvSpPr>
          <p:cNvPr id="96" name="Google Shape;96;p20"/>
          <p:cNvSpPr/>
          <p:nvPr/>
        </p:nvSpPr>
        <p:spPr>
          <a:xfrm>
            <a:off x="28294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The potential to benefit society</a:t>
            </a:r>
            <a:endParaRPr sz="800">
              <a:solidFill>
                <a:srgbClr val="000000"/>
              </a:solidFill>
              <a:latin typeface="Arial"/>
              <a:ea typeface="Arial"/>
              <a:cs typeface="Arial"/>
              <a:sym typeface="Arial"/>
            </a:endParaRPr>
          </a:p>
        </p:txBody>
      </p:sp>
      <p:sp>
        <p:nvSpPr>
          <p:cNvPr id="97" name="Google Shape;97;p20"/>
          <p:cNvSpPr/>
          <p:nvPr/>
        </p:nvSpPr>
        <p:spPr>
          <a:xfrm>
            <a:off x="7706230" y="3043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Education</a:t>
            </a:r>
            <a:endParaRPr sz="1000">
              <a:solidFill>
                <a:srgbClr val="000000"/>
              </a:solidFill>
              <a:latin typeface="Arial"/>
              <a:ea typeface="Arial"/>
              <a:cs typeface="Arial"/>
              <a:sym typeface="Arial"/>
            </a:endParaRPr>
          </a:p>
        </p:txBody>
      </p:sp>
      <p:sp>
        <p:nvSpPr>
          <p:cNvPr id="98" name="Google Shape;98;p20"/>
          <p:cNvSpPr/>
          <p:nvPr/>
        </p:nvSpPr>
        <p:spPr>
          <a:xfrm>
            <a:off x="40486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1000"/>
            </a:pPr>
            <a:r>
              <a:rPr lang="en" sz="1000">
                <a:solidFill>
                  <a:srgbClr val="000000"/>
                </a:solidFill>
                <a:latin typeface="Arial"/>
                <a:ea typeface="Arial"/>
                <a:cs typeface="Arial"/>
                <a:sym typeface="Arial"/>
              </a:rPr>
              <a:t>Relevance</a:t>
            </a:r>
            <a:endParaRPr sz="1000">
              <a:solidFill>
                <a:srgbClr val="000000"/>
              </a:solidFill>
              <a:latin typeface="Arial"/>
              <a:ea typeface="Arial"/>
              <a:cs typeface="Arial"/>
              <a:sym typeface="Arial"/>
            </a:endParaRPr>
          </a:p>
        </p:txBody>
      </p:sp>
      <p:sp>
        <p:nvSpPr>
          <p:cNvPr id="99" name="Google Shape;99;p20"/>
          <p:cNvSpPr/>
          <p:nvPr/>
        </p:nvSpPr>
        <p:spPr>
          <a:xfrm>
            <a:off x="40486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Novelty, uniqueness, originality</a:t>
            </a:r>
            <a:endParaRPr sz="700">
              <a:solidFill>
                <a:srgbClr val="000000"/>
              </a:solidFill>
              <a:latin typeface="Arial"/>
              <a:ea typeface="Arial"/>
              <a:cs typeface="Arial"/>
              <a:sym typeface="Arial"/>
            </a:endParaRPr>
          </a:p>
        </p:txBody>
      </p:sp>
      <p:sp>
        <p:nvSpPr>
          <p:cNvPr id="100" name="Google Shape;100;p20"/>
          <p:cNvSpPr/>
          <p:nvPr/>
        </p:nvSpPr>
        <p:spPr>
          <a:xfrm>
            <a:off x="40486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Conceptual clarity, feasibility of objectives</a:t>
            </a:r>
            <a:endParaRPr sz="600">
              <a:solidFill>
                <a:srgbClr val="000000"/>
              </a:solidFill>
              <a:latin typeface="Arial"/>
              <a:ea typeface="Arial"/>
              <a:cs typeface="Arial"/>
              <a:sym typeface="Arial"/>
            </a:endParaRPr>
          </a:p>
        </p:txBody>
      </p:sp>
      <p:sp>
        <p:nvSpPr>
          <p:cNvPr id="101" name="Google Shape;101;p20"/>
          <p:cNvSpPr/>
          <p:nvPr/>
        </p:nvSpPr>
        <p:spPr>
          <a:xfrm>
            <a:off x="40486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Adequacy of facilities and project management</a:t>
            </a:r>
            <a:endParaRPr sz="600">
              <a:solidFill>
                <a:srgbClr val="000000"/>
              </a:solidFill>
              <a:latin typeface="Arial"/>
              <a:ea typeface="Arial"/>
              <a:cs typeface="Arial"/>
              <a:sym typeface="Arial"/>
            </a:endParaRPr>
          </a:p>
        </p:txBody>
      </p:sp>
      <p:sp>
        <p:nvSpPr>
          <p:cNvPr id="102" name="Google Shape;102;p20"/>
          <p:cNvSpPr/>
          <p:nvPr/>
        </p:nvSpPr>
        <p:spPr>
          <a:xfrm>
            <a:off x="40486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Qualifications of project personnel</a:t>
            </a:r>
            <a:endParaRPr sz="700">
              <a:solidFill>
                <a:srgbClr val="000000"/>
              </a:solidFill>
              <a:latin typeface="Arial"/>
              <a:ea typeface="Arial"/>
              <a:cs typeface="Arial"/>
              <a:sym typeface="Arial"/>
            </a:endParaRPr>
          </a:p>
        </p:txBody>
      </p:sp>
      <p:sp>
        <p:nvSpPr>
          <p:cNvPr id="103" name="Google Shape;103;p20"/>
          <p:cNvSpPr/>
          <p:nvPr/>
        </p:nvSpPr>
        <p:spPr>
          <a:xfrm>
            <a:off x="40486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Importance to the field</a:t>
            </a:r>
            <a:endParaRPr sz="700">
              <a:solidFill>
                <a:srgbClr val="000000"/>
              </a:solidFill>
              <a:latin typeface="Arial"/>
              <a:ea typeface="Arial"/>
              <a:cs typeface="Arial"/>
              <a:sym typeface="Arial"/>
            </a:endParaRPr>
          </a:p>
        </p:txBody>
      </p:sp>
      <p:sp>
        <p:nvSpPr>
          <p:cNvPr id="104" name="Google Shape;104;p20"/>
          <p:cNvSpPr/>
          <p:nvPr/>
        </p:nvSpPr>
        <p:spPr>
          <a:xfrm>
            <a:off x="52678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Artistic significance/excellence</a:t>
            </a:r>
            <a:endParaRPr sz="600">
              <a:solidFill>
                <a:srgbClr val="000000"/>
              </a:solidFill>
              <a:latin typeface="Arial"/>
              <a:ea typeface="Arial"/>
              <a:cs typeface="Arial"/>
              <a:sym typeface="Arial"/>
            </a:endParaRPr>
          </a:p>
        </p:txBody>
      </p:sp>
      <p:sp>
        <p:nvSpPr>
          <p:cNvPr id="105" name="Google Shape;105;p20"/>
          <p:cNvSpPr/>
          <p:nvPr/>
        </p:nvSpPr>
        <p:spPr>
          <a:xfrm>
            <a:off x="52678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Extent the project deepens and extends the arts’ value</a:t>
            </a:r>
            <a:endParaRPr sz="700">
              <a:solidFill>
                <a:srgbClr val="000000"/>
              </a:solidFill>
              <a:latin typeface="Arial"/>
              <a:ea typeface="Arial"/>
              <a:cs typeface="Arial"/>
              <a:sym typeface="Arial"/>
            </a:endParaRPr>
          </a:p>
        </p:txBody>
      </p:sp>
      <p:sp>
        <p:nvSpPr>
          <p:cNvPr id="106" name="Google Shape;106;p20"/>
          <p:cNvSpPr/>
          <p:nvPr/>
        </p:nvSpPr>
        <p:spPr>
          <a:xfrm>
            <a:off x="52678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Clarity of the project goals and design</a:t>
            </a:r>
            <a:endParaRPr sz="700">
              <a:solidFill>
                <a:srgbClr val="000000"/>
              </a:solidFill>
              <a:latin typeface="Arial"/>
              <a:ea typeface="Arial"/>
              <a:cs typeface="Arial"/>
              <a:sym typeface="Arial"/>
            </a:endParaRPr>
          </a:p>
        </p:txBody>
      </p:sp>
      <p:sp>
        <p:nvSpPr>
          <p:cNvPr id="107" name="Google Shape;107;p20"/>
          <p:cNvSpPr/>
          <p:nvPr/>
        </p:nvSpPr>
        <p:spPr>
          <a:xfrm>
            <a:off x="52678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900"/>
            </a:pPr>
            <a:r>
              <a:rPr lang="en" sz="900">
                <a:solidFill>
                  <a:srgbClr val="000000"/>
                </a:solidFill>
                <a:latin typeface="Arial"/>
                <a:ea typeface="Arial"/>
                <a:cs typeface="Arial"/>
                <a:sym typeface="Arial"/>
              </a:rPr>
              <a:t>Adequacy of facilities</a:t>
            </a:r>
            <a:endParaRPr sz="900">
              <a:solidFill>
                <a:srgbClr val="000000"/>
              </a:solidFill>
              <a:latin typeface="Arial"/>
              <a:ea typeface="Arial"/>
              <a:cs typeface="Arial"/>
              <a:sym typeface="Arial"/>
            </a:endParaRPr>
          </a:p>
        </p:txBody>
      </p:sp>
      <p:sp>
        <p:nvSpPr>
          <p:cNvPr id="108" name="Google Shape;108;p20"/>
          <p:cNvSpPr/>
          <p:nvPr/>
        </p:nvSpPr>
        <p:spPr>
          <a:xfrm>
            <a:off x="52678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900"/>
            </a:pPr>
            <a:r>
              <a:rPr lang="en" sz="900">
                <a:solidFill>
                  <a:srgbClr val="000000"/>
                </a:solidFill>
                <a:latin typeface="Arial"/>
                <a:ea typeface="Arial"/>
                <a:cs typeface="Arial"/>
                <a:sym typeface="Arial"/>
              </a:rPr>
              <a:t>Quality of the artists</a:t>
            </a:r>
            <a:endParaRPr sz="900">
              <a:solidFill>
                <a:srgbClr val="000000"/>
              </a:solidFill>
              <a:latin typeface="Arial"/>
              <a:ea typeface="Arial"/>
              <a:cs typeface="Arial"/>
              <a:sym typeface="Arial"/>
            </a:endParaRPr>
          </a:p>
        </p:txBody>
      </p:sp>
      <p:sp>
        <p:nvSpPr>
          <p:cNvPr id="109" name="Google Shape;109;p20"/>
          <p:cNvSpPr/>
          <p:nvPr/>
        </p:nvSpPr>
        <p:spPr>
          <a:xfrm>
            <a:off x="52678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Potential impact on artists, artistic field, community</a:t>
            </a:r>
            <a:endParaRPr sz="600">
              <a:solidFill>
                <a:srgbClr val="000000"/>
              </a:solidFill>
              <a:latin typeface="Arial"/>
              <a:ea typeface="Arial"/>
              <a:cs typeface="Arial"/>
              <a:sym typeface="Arial"/>
            </a:endParaRPr>
          </a:p>
        </p:txBody>
      </p:sp>
      <p:sp>
        <p:nvSpPr>
          <p:cNvPr id="110" name="Google Shape;110;p20"/>
          <p:cNvSpPr/>
          <p:nvPr/>
        </p:nvSpPr>
        <p:spPr>
          <a:xfrm>
            <a:off x="64870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Humanities significance/excellence</a:t>
            </a:r>
            <a:endParaRPr sz="600">
              <a:solidFill>
                <a:srgbClr val="000000"/>
              </a:solidFill>
              <a:latin typeface="Arial"/>
              <a:ea typeface="Arial"/>
              <a:cs typeface="Arial"/>
              <a:sym typeface="Arial"/>
            </a:endParaRPr>
          </a:p>
        </p:txBody>
      </p:sp>
      <p:sp>
        <p:nvSpPr>
          <p:cNvPr id="111" name="Google Shape;111;p20"/>
          <p:cNvSpPr/>
          <p:nvPr/>
        </p:nvSpPr>
        <p:spPr>
          <a:xfrm>
            <a:off x="64870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Novelty in idea, approach, method, or use of technology</a:t>
            </a:r>
            <a:endParaRPr sz="600">
              <a:solidFill>
                <a:srgbClr val="000000"/>
              </a:solidFill>
              <a:latin typeface="Arial"/>
              <a:ea typeface="Arial"/>
              <a:cs typeface="Arial"/>
              <a:sym typeface="Arial"/>
            </a:endParaRPr>
          </a:p>
        </p:txBody>
      </p:sp>
      <p:sp>
        <p:nvSpPr>
          <p:cNvPr id="112" name="Google Shape;112;p20"/>
          <p:cNvSpPr/>
          <p:nvPr/>
        </p:nvSpPr>
        <p:spPr>
          <a:xfrm>
            <a:off x="64870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Clarity of design and work plan</a:t>
            </a:r>
            <a:endParaRPr sz="600">
              <a:solidFill>
                <a:srgbClr val="000000"/>
              </a:solidFill>
              <a:latin typeface="Arial"/>
              <a:ea typeface="Arial"/>
              <a:cs typeface="Arial"/>
              <a:sym typeface="Arial"/>
            </a:endParaRPr>
          </a:p>
        </p:txBody>
      </p:sp>
      <p:sp>
        <p:nvSpPr>
          <p:cNvPr id="113" name="Google Shape;113;p20"/>
          <p:cNvSpPr/>
          <p:nvPr/>
        </p:nvSpPr>
        <p:spPr>
          <a:xfrm>
            <a:off x="64870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endParaRPr sz="600">
              <a:solidFill>
                <a:srgbClr val="000000"/>
              </a:solidFill>
              <a:latin typeface="Arial"/>
              <a:ea typeface="Arial"/>
              <a:cs typeface="Arial"/>
              <a:sym typeface="Arial"/>
            </a:endParaRPr>
          </a:p>
        </p:txBody>
      </p:sp>
      <p:sp>
        <p:nvSpPr>
          <p:cNvPr id="114" name="Google Shape;114;p20"/>
          <p:cNvSpPr/>
          <p:nvPr/>
        </p:nvSpPr>
        <p:spPr>
          <a:xfrm>
            <a:off x="64870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600"/>
            </a:pPr>
            <a:r>
              <a:rPr lang="en" sz="600">
                <a:solidFill>
                  <a:srgbClr val="000000"/>
                </a:solidFill>
                <a:latin typeface="Arial"/>
                <a:ea typeface="Arial"/>
                <a:cs typeface="Arial"/>
                <a:sym typeface="Arial"/>
              </a:rPr>
              <a:t>Expertise and level of commitment</a:t>
            </a:r>
            <a:endParaRPr sz="600">
              <a:solidFill>
                <a:srgbClr val="000000"/>
              </a:solidFill>
              <a:latin typeface="Arial"/>
              <a:ea typeface="Arial"/>
              <a:cs typeface="Arial"/>
              <a:sym typeface="Arial"/>
            </a:endParaRPr>
          </a:p>
        </p:txBody>
      </p:sp>
      <p:sp>
        <p:nvSpPr>
          <p:cNvPr id="115" name="Google Shape;115;p20"/>
          <p:cNvSpPr/>
          <p:nvPr/>
        </p:nvSpPr>
        <p:spPr>
          <a:xfrm>
            <a:off x="64870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500"/>
            </a:pPr>
            <a:r>
              <a:rPr lang="en" sz="500">
                <a:solidFill>
                  <a:srgbClr val="000000"/>
                </a:solidFill>
                <a:latin typeface="Arial"/>
                <a:ea typeface="Arial"/>
                <a:cs typeface="Arial"/>
                <a:sym typeface="Arial"/>
              </a:rPr>
              <a:t>Likelihood of stimulating or facilitating new research in the humanities</a:t>
            </a:r>
            <a:endParaRPr sz="500">
              <a:solidFill>
                <a:srgbClr val="000000"/>
              </a:solidFill>
              <a:latin typeface="Arial"/>
              <a:ea typeface="Arial"/>
              <a:cs typeface="Arial"/>
              <a:sym typeface="Arial"/>
            </a:endParaRPr>
          </a:p>
        </p:txBody>
      </p:sp>
      <p:sp>
        <p:nvSpPr>
          <p:cNvPr id="116" name="Google Shape;116;p20"/>
          <p:cNvSpPr/>
          <p:nvPr/>
        </p:nvSpPr>
        <p:spPr>
          <a:xfrm>
            <a:off x="7706230" y="3500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Importance of the problem</a:t>
            </a:r>
            <a:endParaRPr sz="800">
              <a:solidFill>
                <a:srgbClr val="000000"/>
              </a:solidFill>
              <a:latin typeface="Arial"/>
              <a:ea typeface="Arial"/>
              <a:cs typeface="Arial"/>
              <a:sym typeface="Arial"/>
            </a:endParaRPr>
          </a:p>
        </p:txBody>
      </p:sp>
      <p:sp>
        <p:nvSpPr>
          <p:cNvPr id="117" name="Google Shape;117;p20"/>
          <p:cNvSpPr/>
          <p:nvPr/>
        </p:nvSpPr>
        <p:spPr>
          <a:xfrm>
            <a:off x="7706230" y="39579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Responsiveness to the problem</a:t>
            </a:r>
            <a:endParaRPr sz="800">
              <a:solidFill>
                <a:srgbClr val="000000"/>
              </a:solidFill>
              <a:latin typeface="Arial"/>
              <a:ea typeface="Arial"/>
              <a:cs typeface="Arial"/>
              <a:sym typeface="Arial"/>
            </a:endParaRPr>
          </a:p>
        </p:txBody>
      </p:sp>
      <p:sp>
        <p:nvSpPr>
          <p:cNvPr id="118" name="Google Shape;118;p20"/>
          <p:cNvSpPr/>
          <p:nvPr/>
        </p:nvSpPr>
        <p:spPr>
          <a:xfrm>
            <a:off x="7706230" y="44151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700"/>
            </a:pPr>
            <a:r>
              <a:rPr lang="en" sz="700">
                <a:solidFill>
                  <a:srgbClr val="000000"/>
                </a:solidFill>
                <a:latin typeface="Arial"/>
                <a:ea typeface="Arial"/>
                <a:cs typeface="Arial"/>
                <a:sym typeface="Arial"/>
              </a:rPr>
              <a:t>Quality and clarity of the project design</a:t>
            </a:r>
            <a:endParaRPr sz="700">
              <a:solidFill>
                <a:srgbClr val="000000"/>
              </a:solidFill>
              <a:latin typeface="Arial"/>
              <a:ea typeface="Arial"/>
              <a:cs typeface="Arial"/>
              <a:sym typeface="Arial"/>
            </a:endParaRPr>
          </a:p>
        </p:txBody>
      </p:sp>
      <p:sp>
        <p:nvSpPr>
          <p:cNvPr id="119" name="Google Shape;119;p20"/>
          <p:cNvSpPr/>
          <p:nvPr/>
        </p:nvSpPr>
        <p:spPr>
          <a:xfrm>
            <a:off x="7706230" y="48723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Accessibility of resources</a:t>
            </a:r>
            <a:endParaRPr sz="800">
              <a:solidFill>
                <a:srgbClr val="000000"/>
              </a:solidFill>
              <a:latin typeface="Arial"/>
              <a:ea typeface="Arial"/>
              <a:cs typeface="Arial"/>
              <a:sym typeface="Arial"/>
            </a:endParaRPr>
          </a:p>
        </p:txBody>
      </p:sp>
      <p:sp>
        <p:nvSpPr>
          <p:cNvPr id="120" name="Google Shape;120;p20"/>
          <p:cNvSpPr/>
          <p:nvPr/>
        </p:nvSpPr>
        <p:spPr>
          <a:xfrm>
            <a:off x="7706230" y="53295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Project staff and training</a:t>
            </a:r>
            <a:endParaRPr sz="800">
              <a:solidFill>
                <a:srgbClr val="000000"/>
              </a:solidFill>
              <a:latin typeface="Arial"/>
              <a:ea typeface="Arial"/>
              <a:cs typeface="Arial"/>
              <a:sym typeface="Arial"/>
            </a:endParaRPr>
          </a:p>
        </p:txBody>
      </p:sp>
      <p:sp>
        <p:nvSpPr>
          <p:cNvPr id="121" name="Google Shape;121;p20"/>
          <p:cNvSpPr/>
          <p:nvPr/>
        </p:nvSpPr>
        <p:spPr>
          <a:xfrm>
            <a:off x="7706230" y="5786794"/>
            <a:ext cx="1054800" cy="402132"/>
          </a:xfrm>
          <a:prstGeom prst="rect">
            <a:avLst/>
          </a:prstGeom>
          <a:solidFill>
            <a:schemeClr val="accent4">
              <a:lumMod val="40000"/>
              <a:lumOff val="6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algn="ctr">
              <a:buClr>
                <a:srgbClr val="000000"/>
              </a:buClr>
              <a:buSzPts val="800"/>
            </a:pPr>
            <a:r>
              <a:rPr lang="en" sz="800">
                <a:solidFill>
                  <a:srgbClr val="000000"/>
                </a:solidFill>
                <a:latin typeface="Arial"/>
                <a:ea typeface="Arial"/>
                <a:cs typeface="Arial"/>
                <a:sym typeface="Arial"/>
              </a:rPr>
              <a:t>Plan for evaluation</a:t>
            </a:r>
            <a:endParaRPr sz="80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126;p21">
            <a:extLst>
              <a:ext uri="{FF2B5EF4-FFF2-40B4-BE49-F238E27FC236}">
                <a16:creationId xmlns:a16="http://schemas.microsoft.com/office/drawing/2014/main" id="{3AF80F4F-5860-3429-EDE6-8B5394DA3547}"/>
              </a:ext>
            </a:extLst>
          </p:cNvPr>
          <p:cNvPicPr preferRelativeResize="0"/>
          <p:nvPr/>
        </p:nvPicPr>
        <p:blipFill rotWithShape="1">
          <a:blip r:embed="rId2">
            <a:alphaModFix/>
          </a:blip>
          <a:srcRect/>
          <a:stretch/>
        </p:blipFill>
        <p:spPr>
          <a:xfrm>
            <a:off x="152400" y="1035050"/>
            <a:ext cx="8839200" cy="4787900"/>
          </a:xfrm>
          <a:prstGeom prst="rect">
            <a:avLst/>
          </a:prstGeom>
          <a:noFill/>
          <a:ln>
            <a:noFill/>
          </a:ln>
        </p:spPr>
      </p:pic>
    </p:spTree>
    <p:extLst>
      <p:ext uri="{BB962C8B-B14F-4D97-AF65-F5344CB8AC3E}">
        <p14:creationId xmlns:p14="http://schemas.microsoft.com/office/powerpoint/2010/main" val="3109782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134;p22">
            <a:extLst>
              <a:ext uri="{FF2B5EF4-FFF2-40B4-BE49-F238E27FC236}">
                <a16:creationId xmlns:a16="http://schemas.microsoft.com/office/drawing/2014/main" id="{3C464E4C-DD25-87D6-EA2D-2FC65758A46B}"/>
              </a:ext>
            </a:extLst>
          </p:cNvPr>
          <p:cNvPicPr preferRelativeResize="0"/>
          <p:nvPr/>
        </p:nvPicPr>
        <p:blipFill rotWithShape="1">
          <a:blip r:embed="rId2">
            <a:alphaModFix/>
          </a:blip>
          <a:srcRect/>
          <a:stretch/>
        </p:blipFill>
        <p:spPr>
          <a:xfrm>
            <a:off x="152399" y="152399"/>
            <a:ext cx="4103619" cy="2222811"/>
          </a:xfrm>
          <a:prstGeom prst="rect">
            <a:avLst/>
          </a:prstGeom>
          <a:noFill/>
          <a:ln w="9525" cap="flat" cmpd="sng">
            <a:solidFill>
              <a:schemeClr val="dk1"/>
            </a:solidFill>
            <a:prstDash val="solid"/>
            <a:round/>
            <a:headEnd type="none" w="sm" len="sm"/>
            <a:tailEnd type="none" w="sm" len="sm"/>
          </a:ln>
        </p:spPr>
      </p:pic>
      <p:pic>
        <p:nvPicPr>
          <p:cNvPr id="6" name="Google Shape;135;p22">
            <a:extLst>
              <a:ext uri="{FF2B5EF4-FFF2-40B4-BE49-F238E27FC236}">
                <a16:creationId xmlns:a16="http://schemas.microsoft.com/office/drawing/2014/main" id="{F341A223-C768-BEDC-6FBB-797777F3825A}"/>
              </a:ext>
            </a:extLst>
          </p:cNvPr>
          <p:cNvPicPr preferRelativeResize="0"/>
          <p:nvPr/>
        </p:nvPicPr>
        <p:blipFill rotWithShape="1">
          <a:blip r:embed="rId3">
            <a:alphaModFix/>
          </a:blip>
          <a:srcRect/>
          <a:stretch/>
        </p:blipFill>
        <p:spPr>
          <a:xfrm>
            <a:off x="1329300" y="2561600"/>
            <a:ext cx="7738373" cy="4191624"/>
          </a:xfrm>
          <a:prstGeom prst="rect">
            <a:avLst/>
          </a:prstGeom>
          <a:noFill/>
          <a:ln>
            <a:noFill/>
          </a:ln>
        </p:spPr>
      </p:pic>
      <p:sp>
        <p:nvSpPr>
          <p:cNvPr id="7" name="Google Shape;140;p22">
            <a:extLst>
              <a:ext uri="{FF2B5EF4-FFF2-40B4-BE49-F238E27FC236}">
                <a16:creationId xmlns:a16="http://schemas.microsoft.com/office/drawing/2014/main" id="{5AB42865-3677-39EB-4F86-3DB4B93895F5}"/>
              </a:ext>
            </a:extLst>
          </p:cNvPr>
          <p:cNvSpPr txBox="1"/>
          <p:nvPr/>
        </p:nvSpPr>
        <p:spPr>
          <a:xfrm>
            <a:off x="703399" y="3684881"/>
            <a:ext cx="1437068" cy="1261854"/>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Arial"/>
                <a:ea typeface="Arial"/>
                <a:cs typeface="Arial"/>
                <a:sym typeface="Arial"/>
              </a:rPr>
              <a:t>Choose the discipline that most closely matches your scholarship</a:t>
            </a:r>
            <a:endParaRPr sz="1400" b="0" i="0" u="none" strike="noStrike" cap="none" dirty="0">
              <a:solidFill>
                <a:srgbClr val="000000"/>
              </a:solidFill>
              <a:latin typeface="Arial"/>
              <a:ea typeface="Arial"/>
              <a:cs typeface="Arial"/>
              <a:sym typeface="Arial"/>
            </a:endParaRPr>
          </a:p>
        </p:txBody>
      </p:sp>
      <p:sp>
        <p:nvSpPr>
          <p:cNvPr id="8" name="Google Shape;136;p22">
            <a:extLst>
              <a:ext uri="{FF2B5EF4-FFF2-40B4-BE49-F238E27FC236}">
                <a16:creationId xmlns:a16="http://schemas.microsoft.com/office/drawing/2014/main" id="{D261D295-184C-CFF5-0E56-B3D3D6D07370}"/>
              </a:ext>
            </a:extLst>
          </p:cNvPr>
          <p:cNvSpPr/>
          <p:nvPr/>
        </p:nvSpPr>
        <p:spPr>
          <a:xfrm>
            <a:off x="2140467" y="4167308"/>
            <a:ext cx="778200" cy="297000"/>
          </a:xfrm>
          <a:prstGeom prst="rightArrow">
            <a:avLst>
              <a:gd name="adj1" fmla="val 50000"/>
              <a:gd name="adj2" fmla="val 50000"/>
            </a:avLst>
          </a:prstGeom>
          <a:solidFill>
            <a:schemeClr val="accent4">
              <a:lumMod val="7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45482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oogle Shape;145;p23">
            <a:extLst>
              <a:ext uri="{FF2B5EF4-FFF2-40B4-BE49-F238E27FC236}">
                <a16:creationId xmlns:a16="http://schemas.microsoft.com/office/drawing/2014/main" id="{134F96D3-6170-EE6E-5086-53CEC7D30920}"/>
              </a:ext>
            </a:extLst>
          </p:cNvPr>
          <p:cNvPicPr preferRelativeResize="0"/>
          <p:nvPr/>
        </p:nvPicPr>
        <p:blipFill rotWithShape="1">
          <a:blip r:embed="rId2">
            <a:alphaModFix/>
          </a:blip>
          <a:srcRect/>
          <a:stretch/>
        </p:blipFill>
        <p:spPr>
          <a:xfrm>
            <a:off x="152400" y="1035050"/>
            <a:ext cx="8839200" cy="4787900"/>
          </a:xfrm>
          <a:prstGeom prst="rect">
            <a:avLst/>
          </a:prstGeom>
          <a:noFill/>
          <a:ln>
            <a:noFill/>
          </a:ln>
        </p:spPr>
      </p:pic>
    </p:spTree>
    <p:extLst>
      <p:ext uri="{BB962C8B-B14F-4D97-AF65-F5344CB8AC3E}">
        <p14:creationId xmlns:p14="http://schemas.microsoft.com/office/powerpoint/2010/main" val="1617907942"/>
      </p:ext>
    </p:extLst>
  </p:cSld>
  <p:clrMapOvr>
    <a:masterClrMapping/>
  </p:clrMapOvr>
</p:sld>
</file>

<file path=ppt/theme/theme1.xml><?xml version="1.0" encoding="utf-8"?>
<a:theme xmlns:a="http://schemas.openxmlformats.org/drawingml/2006/main" name="Office Them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467</TotalTime>
  <Words>660</Words>
  <Application>Microsoft Macintosh PowerPoint</Application>
  <PresentationFormat>On-screen Show (4:3)</PresentationFormat>
  <Paragraphs>78</Paragraphs>
  <Slides>12</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Motivating RD Professionals to ACT by advocating for inclusive language - revising a Seed Grant Program</vt:lpstr>
      <vt:lpstr>Goal:</vt:lpstr>
      <vt:lpstr>Background - Before You Design</vt:lpstr>
      <vt:lpstr>Before You Write the Solicitation</vt:lpstr>
      <vt:lpstr>The bare minimum of using inclusive language: A Choose your own adventure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Barbara Walker</cp:lastModifiedBy>
  <cp:revision>11</cp:revision>
  <dcterms:created xsi:type="dcterms:W3CDTF">2020-11-14T06:40:17Z</dcterms:created>
  <dcterms:modified xsi:type="dcterms:W3CDTF">2023-07-26T18:38:32Z</dcterms:modified>
</cp:coreProperties>
</file>