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096"/>
    <a:srgbClr val="A90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87483"/>
  </p:normalViewPr>
  <p:slideViewPr>
    <p:cSldViewPr snapToGrid="0" snapToObjects="1">
      <p:cViewPr varScale="1">
        <p:scale>
          <a:sx n="114" d="100"/>
          <a:sy n="114" d="100"/>
        </p:scale>
        <p:origin x="18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37970-07DE-8347-84AC-50B84F69EBA6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C2F55-2746-D943-BAF7-25244912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 (BW)</a:t>
            </a:r>
          </a:p>
          <a:p>
            <a:r>
              <a:rPr lang="en-US" dirty="0"/>
              <a:t>Presentation of Interventions and MC (SC)</a:t>
            </a:r>
          </a:p>
          <a:p>
            <a:r>
              <a:rPr lang="en-US" dirty="0"/>
              <a:t>Stand Your Ground (JC)</a:t>
            </a:r>
          </a:p>
          <a:p>
            <a:r>
              <a:rPr lang="en-US" dirty="0"/>
              <a:t>Questions </a:t>
            </a:r>
            <a:r>
              <a:rPr lang="en-US"/>
              <a:t>and Discussion (SC)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C2F55-2746-D943-BAF7-25244912AA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8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9809"/>
            <a:ext cx="77724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6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59484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4DE0A2-752D-DBDB-929E-BBA1ADFAB7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95400" y="5272172"/>
            <a:ext cx="65532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8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solidFill>
                  <a:srgbClr val="A900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5BCCE7-4ABC-FF46-9789-BBDC35E1C7DF}"/>
              </a:ext>
            </a:extLst>
          </p:cNvPr>
          <p:cNvSpPr/>
          <p:nvPr userDrawn="1"/>
        </p:nvSpPr>
        <p:spPr>
          <a:xfrm>
            <a:off x="0" y="0"/>
            <a:ext cx="518984" cy="6855596"/>
          </a:xfrm>
          <a:prstGeom prst="rect">
            <a:avLst/>
          </a:prstGeom>
          <a:solidFill>
            <a:srgbClr val="A900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2A938C-A053-EEAF-2DF2-66ACF6D99B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98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 b="1" i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F6AFF2-4E50-454A-8320-A3F2BD12BC2B}"/>
              </a:ext>
            </a:extLst>
          </p:cNvPr>
          <p:cNvSpPr/>
          <p:nvPr userDrawn="1"/>
        </p:nvSpPr>
        <p:spPr>
          <a:xfrm>
            <a:off x="0" y="0"/>
            <a:ext cx="518984" cy="68555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A2A183-4962-F5C3-39A3-CA3935D141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9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B0B988-C05B-0342-9FD3-5F729EEA0C31}"/>
              </a:ext>
            </a:extLst>
          </p:cNvPr>
          <p:cNvSpPr/>
          <p:nvPr userDrawn="1"/>
        </p:nvSpPr>
        <p:spPr>
          <a:xfrm>
            <a:off x="0" y="0"/>
            <a:ext cx="518984" cy="68555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3E0824-F756-5A50-AD8F-0298C41C1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53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94061A-8A24-EEF3-7462-3BAAFA3DE5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4AC637-5CDB-60AA-0F2D-ED9A51F4A2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68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64580C-AF46-061C-0518-C2BD49E8A2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56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0C0670-F6DD-A798-FAF6-D8FC0B47D4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41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B9A22E-E549-6EEC-70A7-E6CF52989C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3658" y="6092793"/>
            <a:ext cx="2891847" cy="66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78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4E658-991B-474B-9995-9028E19DB264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E5B39-2EAE-C74E-8B8B-69E57388B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4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5kQrJdCZ6E" TargetMode="External"/><Relationship Id="rId2" Type="http://schemas.openxmlformats.org/officeDocument/2006/relationships/hyperlink" Target="https://research.unl.edu/blog/grand-challenges-proposal-reviewers-neede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google.com/document/d/1rorhPCuXbO8N9z1Wga6pL5FbjrEd26P4/edit?usp=sharing&amp;ouid=113732554955759042748&amp;rtpof=true&amp;sd=tr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AB104-593D-174C-9D89-0A90FE35C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19878"/>
            <a:ext cx="7772400" cy="2387600"/>
          </a:xfrm>
        </p:spPr>
        <p:txBody>
          <a:bodyPr>
            <a:normAutofit/>
          </a:bodyPr>
          <a:lstStyle/>
          <a:p>
            <a:r>
              <a:rPr lang="en" b="1" dirty="0"/>
              <a:t>Strategies for</a:t>
            </a:r>
            <a:br>
              <a:rPr lang="en" b="1" dirty="0"/>
            </a:br>
            <a:r>
              <a:rPr lang="en" b="1" dirty="0"/>
              <a:t>Equitable Selection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7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79A10-4ECE-7A4F-B0B2-CCCEC698F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b="1" dirty="0"/>
              <a:t>Motivation and Rationale: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A386C-3334-CE4C-8526-557D3A9E9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Academic structures, peer-review processes are biased, exclusionary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Scholars belonging to historically underrepresented groups and/or those who work in non-STEM disciplines are comparatively and competitively disadvantaged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Holistic, systems approaches can help enable transparent, equitable, and inclusive selection of internal funding recipients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Noticing, naming, and nurturing such approaches can disrupt entrenched processes and systems, helping funding programs be more inclusive and effective</a:t>
            </a:r>
          </a:p>
        </p:txBody>
      </p:sp>
    </p:spTree>
    <p:extLst>
      <p:ext uri="{BB962C8B-B14F-4D97-AF65-F5344CB8AC3E}">
        <p14:creationId xmlns:p14="http://schemas.microsoft.com/office/powerpoint/2010/main" val="390766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6BC5C-1597-756D-74D4-1FF00CD9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b="1" dirty="0"/>
              <a:t>Broad Approaches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D189A-920A-F2D0-B8C4-6938673C5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Begin with the end in mind: articulate a goal and motivating values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 How can we create transparent, equitable, and inclusive selection processes?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Break the selection system into component parts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Consider disruptions, innovations within and/or across the parts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Recruiting reviewers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Onboarding and calibrating reviewers 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Designing and implementing review processes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Design a plan, solicit feedback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Refine the plan – then implement it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Commit to continuous improvement</a:t>
            </a:r>
          </a:p>
        </p:txBody>
      </p:sp>
    </p:spTree>
    <p:extLst>
      <p:ext uri="{BB962C8B-B14F-4D97-AF65-F5344CB8AC3E}">
        <p14:creationId xmlns:p14="http://schemas.microsoft.com/office/powerpoint/2010/main" val="405560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90CD2-BF9F-0A71-B74A-593F054DB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b="1" dirty="0"/>
              <a:t>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8AF52-E0E5-3BE9-D7CE-26A362BE6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32014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/>
              <a:t>Recruiting reviewers</a:t>
            </a:r>
            <a:endParaRPr lang="en-US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Leverage intentional, inclusive messaging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Indicate – explicitly – whom you are calling on and welcoming in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200" dirty="0"/>
              <a:t>“The perspectives of scholars who belong to historically underrepresented groups, including gender and racial/ethnic minorities and individuals having other minoritized identities, are highly valued and sought as part of the proposal review process. Faculty from all academic ranks — including those earlier in their career — are encouraged to volunteer.”</a:t>
            </a:r>
          </a:p>
          <a:p>
            <a: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</a:pPr>
            <a:r>
              <a:rPr lang="en-US" sz="1200" u="sng" dirty="0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https://research.unl.edu/blog/grand-challenges-proposal-reviewers-needed/</a:t>
            </a:r>
            <a:endParaRPr lang="en-US" sz="1200" dirty="0"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Articulate benefits of service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Issue a call to action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200" dirty="0"/>
              <a:t>Leverage a trusted spokesperson and follow up using torchbearers</a:t>
            </a:r>
            <a:endParaRPr lang="en-US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200" u="sng" dirty="0">
                <a:solidFill>
                  <a:schemeClr val="hlink"/>
                </a:solidFill>
                <a:hlinkClick r:id="rId3"/>
              </a:rPr>
              <a:t>https://www.youtube.com/watch?v=d5kQrJdCZ6E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5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ED8F2-A79B-BBE3-AC2A-9A70EAC4D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b="1" dirty="0"/>
              <a:t>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8FEEA-5334-D846-0C4D-A55A82C6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b="1" dirty="0"/>
              <a:t>Onboarding and calibrating reviewers</a:t>
            </a:r>
            <a:endParaRPr lang="en-US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Require structured, intentional pre-review training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Funding opportunity purpose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Reviewer roles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Anti-bias training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Conflict of interest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Review flow</a:t>
            </a: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Use of a well-defined reviewer rubric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Host mock review panel(s)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07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5FF33-7435-E4DD-EFEE-836D660CD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b="1" dirty="0"/>
              <a:t>Opportunities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518D8-A16F-0591-DA75-37C558A05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000" b="1" dirty="0"/>
              <a:t>Designing and implementing review processes</a:t>
            </a:r>
            <a:endParaRPr lang="en-US" sz="20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000" dirty="0"/>
              <a:t>Design scoring rubrics, review criteria with campus community input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000" dirty="0"/>
              <a:t>Develop and stick to a panel review run-of-show</a:t>
            </a:r>
          </a:p>
          <a:p>
            <a:endParaRPr lang="en-US" sz="2000" dirty="0"/>
          </a:p>
        </p:txBody>
      </p:sp>
      <p:pic>
        <p:nvPicPr>
          <p:cNvPr id="4" name="Google Shape;81;p37">
            <a:hlinkClick r:id="rId2"/>
            <a:extLst>
              <a:ext uri="{FF2B5EF4-FFF2-40B4-BE49-F238E27FC236}">
                <a16:creationId xmlns:a16="http://schemas.microsoft.com/office/drawing/2014/main" id="{0498D7B8-5C8B-EB5D-882B-C3C7E248F82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62149" y="3127396"/>
            <a:ext cx="5221145" cy="290541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3987785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359</Words>
  <Application>Microsoft Macintosh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Strategies for Equitable Selection</vt:lpstr>
      <vt:lpstr>Motivation and Rationale:</vt:lpstr>
      <vt:lpstr>Broad Approaches</vt:lpstr>
      <vt:lpstr>Opportunities</vt:lpstr>
      <vt:lpstr>Opportunities</vt:lpstr>
      <vt:lpstr>Opportunities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Barbara Walker</cp:lastModifiedBy>
  <cp:revision>11</cp:revision>
  <dcterms:created xsi:type="dcterms:W3CDTF">2020-11-14T06:40:17Z</dcterms:created>
  <dcterms:modified xsi:type="dcterms:W3CDTF">2023-07-26T18:42:13Z</dcterms:modified>
</cp:coreProperties>
</file>