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289" r:id="rId2"/>
    <p:sldId id="291" r:id="rId3"/>
    <p:sldId id="257" r:id="rId4"/>
    <p:sldId id="258" r:id="rId5"/>
    <p:sldId id="626" r:id="rId6"/>
    <p:sldId id="260" r:id="rId7"/>
    <p:sldId id="623" r:id="rId8"/>
    <p:sldId id="573" r:id="rId9"/>
    <p:sldId id="627" r:id="rId10"/>
    <p:sldId id="290" r:id="rId11"/>
    <p:sldId id="624" r:id="rId12"/>
    <p:sldId id="628" r:id="rId13"/>
    <p:sldId id="578" r:id="rId14"/>
    <p:sldId id="259" r:id="rId15"/>
    <p:sldId id="288" r:id="rId16"/>
    <p:sldId id="629" r:id="rId17"/>
    <p:sldId id="625" r:id="rId18"/>
    <p:sldId id="638" r:id="rId19"/>
    <p:sldId id="630" r:id="rId20"/>
    <p:sldId id="631" r:id="rId21"/>
    <p:sldId id="632" r:id="rId22"/>
    <p:sldId id="263" r:id="rId23"/>
    <p:sldId id="261" r:id="rId24"/>
    <p:sldId id="633" r:id="rId25"/>
    <p:sldId id="265" r:id="rId26"/>
    <p:sldId id="266" r:id="rId27"/>
    <p:sldId id="267" r:id="rId28"/>
    <p:sldId id="268" r:id="rId29"/>
    <p:sldId id="636" r:id="rId30"/>
    <p:sldId id="274" r:id="rId31"/>
    <p:sldId id="637" r:id="rId32"/>
    <p:sldId id="634" r:id="rId33"/>
    <p:sldId id="279" r:id="rId34"/>
    <p:sldId id="639" r:id="rId35"/>
    <p:sldId id="641" r:id="rId36"/>
    <p:sldId id="640" r:id="rId37"/>
    <p:sldId id="276" r:id="rId38"/>
    <p:sldId id="277" r:id="rId39"/>
    <p:sldId id="278" r:id="rId4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iwmdMs2es0lepjVJSrV4eSKghVz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becca Lewis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62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666FD4-7926-446E-B904-18B0244C1592}">
  <a:tblStyle styleId="{C8666FD4-7926-446E-B904-18B0244C159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27"/>
    <p:restoredTop sz="88864"/>
  </p:normalViewPr>
  <p:slideViewPr>
    <p:cSldViewPr snapToGrid="0">
      <p:cViewPr varScale="1">
        <p:scale>
          <a:sx n="116" d="100"/>
          <a:sy n="116" d="100"/>
        </p:scale>
        <p:origin x="224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19E8A2-ED64-1C43-B4F4-836DA15C5410}" type="doc">
      <dgm:prSet loTypeId="urn:microsoft.com/office/officeart/2005/8/layout/hierarchy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C7A0F6-D4B5-7846-8E1D-B464AB71060C}">
      <dgm:prSet phldrT="[Text]"/>
      <dgm:spPr/>
      <dgm:t>
        <a:bodyPr/>
        <a:lstStyle/>
        <a:p>
          <a:r>
            <a:rPr lang="en-US" dirty="0"/>
            <a:t>Team Formation</a:t>
          </a:r>
        </a:p>
      </dgm:t>
    </dgm:pt>
    <dgm:pt modelId="{62BDA26B-869A-9B45-BEF5-0306A1343328}" type="parTrans" cxnId="{4C1909BB-B888-F94D-8454-DB6361EBC10F}">
      <dgm:prSet/>
      <dgm:spPr/>
      <dgm:t>
        <a:bodyPr/>
        <a:lstStyle/>
        <a:p>
          <a:endParaRPr lang="en-US"/>
        </a:p>
      </dgm:t>
    </dgm:pt>
    <dgm:pt modelId="{82DB902B-81DA-B544-93C7-55C920B95584}" type="sibTrans" cxnId="{4C1909BB-B888-F94D-8454-DB6361EBC10F}">
      <dgm:prSet/>
      <dgm:spPr/>
      <dgm:t>
        <a:bodyPr/>
        <a:lstStyle/>
        <a:p>
          <a:endParaRPr lang="en-US"/>
        </a:p>
      </dgm:t>
    </dgm:pt>
    <dgm:pt modelId="{30176AA9-71C9-ED4A-BFC9-4B0E8D242961}">
      <dgm:prSet phldrT="[Text]"/>
      <dgm:spPr/>
      <dgm:t>
        <a:bodyPr/>
        <a:lstStyle/>
        <a:p>
          <a:r>
            <a:rPr lang="en-US" dirty="0"/>
            <a:t>1. Who Do You Most Trust?</a:t>
          </a:r>
        </a:p>
      </dgm:t>
    </dgm:pt>
    <dgm:pt modelId="{C0F7F7A0-8731-0046-BEC2-8D538C7910EE}" type="parTrans" cxnId="{3496B91E-A9A9-BF4B-8490-E1562C2A0D34}">
      <dgm:prSet/>
      <dgm:spPr/>
      <dgm:t>
        <a:bodyPr/>
        <a:lstStyle/>
        <a:p>
          <a:endParaRPr lang="en-US"/>
        </a:p>
      </dgm:t>
    </dgm:pt>
    <dgm:pt modelId="{A885FC74-E829-8949-8696-DD652DF52609}" type="sibTrans" cxnId="{3496B91E-A9A9-BF4B-8490-E1562C2A0D34}">
      <dgm:prSet/>
      <dgm:spPr/>
      <dgm:t>
        <a:bodyPr/>
        <a:lstStyle/>
        <a:p>
          <a:endParaRPr lang="en-US"/>
        </a:p>
      </dgm:t>
    </dgm:pt>
    <dgm:pt modelId="{EFF7BEE7-FE04-7F43-8932-848ED62E862A}">
      <dgm:prSet phldrT="[Text]"/>
      <dgm:spPr/>
      <dgm:t>
        <a:bodyPr/>
        <a:lstStyle/>
        <a:p>
          <a:r>
            <a:rPr lang="en-US" dirty="0"/>
            <a:t>Proposal Development &amp; Writing</a:t>
          </a:r>
        </a:p>
      </dgm:t>
    </dgm:pt>
    <dgm:pt modelId="{2282373C-4DD5-8E4F-A42D-FDAA36C77C6F}" type="parTrans" cxnId="{9C97B358-4B3F-DD42-8DB3-7124E2B3BCE1}">
      <dgm:prSet/>
      <dgm:spPr/>
      <dgm:t>
        <a:bodyPr/>
        <a:lstStyle/>
        <a:p>
          <a:endParaRPr lang="en-US"/>
        </a:p>
      </dgm:t>
    </dgm:pt>
    <dgm:pt modelId="{97911E91-3B0C-A54A-A599-EA3EE10BDC21}" type="sibTrans" cxnId="{9C97B358-4B3F-DD42-8DB3-7124E2B3BCE1}">
      <dgm:prSet/>
      <dgm:spPr/>
      <dgm:t>
        <a:bodyPr/>
        <a:lstStyle/>
        <a:p>
          <a:endParaRPr lang="en-US"/>
        </a:p>
      </dgm:t>
    </dgm:pt>
    <dgm:pt modelId="{2C8F3AA0-ABEE-D14A-9BB9-152494AE1442}">
      <dgm:prSet phldrT="[Text]"/>
      <dgm:spPr/>
      <dgm:t>
        <a:bodyPr/>
        <a:lstStyle/>
        <a:p>
          <a:r>
            <a:rPr lang="en-US" dirty="0"/>
            <a:t>2. Identity Wheel</a:t>
          </a:r>
        </a:p>
      </dgm:t>
    </dgm:pt>
    <dgm:pt modelId="{F42E7A26-5EA0-E94D-9A75-0BD6466C4E77}" type="parTrans" cxnId="{AE965975-5058-ED4D-871E-2ADAAB53CD5D}">
      <dgm:prSet/>
      <dgm:spPr/>
      <dgm:t>
        <a:bodyPr/>
        <a:lstStyle/>
        <a:p>
          <a:endParaRPr lang="en-US"/>
        </a:p>
      </dgm:t>
    </dgm:pt>
    <dgm:pt modelId="{2BA86FD5-778D-1141-9D5E-3C7FDDB40FCA}" type="sibTrans" cxnId="{AE965975-5058-ED4D-871E-2ADAAB53CD5D}">
      <dgm:prSet/>
      <dgm:spPr/>
      <dgm:t>
        <a:bodyPr/>
        <a:lstStyle/>
        <a:p>
          <a:endParaRPr lang="en-US"/>
        </a:p>
      </dgm:t>
    </dgm:pt>
    <dgm:pt modelId="{31A3235A-3BE4-524D-9615-BEA84122FE6A}">
      <dgm:prSet phldrT="[Text]"/>
      <dgm:spPr/>
      <dgm:t>
        <a:bodyPr/>
        <a:lstStyle/>
        <a:p>
          <a:r>
            <a:rPr lang="en-US" dirty="0"/>
            <a:t>Active Research Teams</a:t>
          </a:r>
        </a:p>
      </dgm:t>
    </dgm:pt>
    <dgm:pt modelId="{7B878E79-0ACD-1341-B0B8-FDAD39859744}" type="parTrans" cxnId="{123A12BF-E1AC-954F-9DA7-78A63CB9E692}">
      <dgm:prSet/>
      <dgm:spPr/>
      <dgm:t>
        <a:bodyPr/>
        <a:lstStyle/>
        <a:p>
          <a:endParaRPr lang="en-US"/>
        </a:p>
      </dgm:t>
    </dgm:pt>
    <dgm:pt modelId="{F53CE791-AED5-254C-8DF3-192C8B4B921F}" type="sibTrans" cxnId="{123A12BF-E1AC-954F-9DA7-78A63CB9E692}">
      <dgm:prSet/>
      <dgm:spPr/>
      <dgm:t>
        <a:bodyPr/>
        <a:lstStyle/>
        <a:p>
          <a:endParaRPr lang="en-US"/>
        </a:p>
      </dgm:t>
    </dgm:pt>
    <dgm:pt modelId="{F98F6B65-BA4D-A640-9625-021EBFAD37A1}">
      <dgm:prSet/>
      <dgm:spPr/>
      <dgm:t>
        <a:bodyPr/>
        <a:lstStyle/>
        <a:p>
          <a:r>
            <a:rPr lang="en-US" dirty="0"/>
            <a:t>3. Psychological Safety</a:t>
          </a:r>
        </a:p>
      </dgm:t>
    </dgm:pt>
    <dgm:pt modelId="{C72A26F6-51F6-4F4C-9E88-F51801D6FF6D}" type="parTrans" cxnId="{8331F86D-B0D8-A745-A5AD-E2E0DCCE1710}">
      <dgm:prSet/>
      <dgm:spPr/>
      <dgm:t>
        <a:bodyPr/>
        <a:lstStyle/>
        <a:p>
          <a:endParaRPr lang="en-US"/>
        </a:p>
      </dgm:t>
    </dgm:pt>
    <dgm:pt modelId="{636D0356-1BFD-F646-85A5-79341E524658}" type="sibTrans" cxnId="{8331F86D-B0D8-A745-A5AD-E2E0DCCE1710}">
      <dgm:prSet/>
      <dgm:spPr/>
      <dgm:t>
        <a:bodyPr/>
        <a:lstStyle/>
        <a:p>
          <a:endParaRPr lang="en-US"/>
        </a:p>
      </dgm:t>
    </dgm:pt>
    <dgm:pt modelId="{15B9CF3E-BBA5-E349-A8D5-2D3B74D5F715}">
      <dgm:prSet/>
      <dgm:spPr/>
      <dgm:t>
        <a:bodyPr/>
        <a:lstStyle/>
        <a:p>
          <a:r>
            <a:rPr lang="en-US" dirty="0"/>
            <a:t>4. Identification with Team</a:t>
          </a:r>
        </a:p>
      </dgm:t>
    </dgm:pt>
    <dgm:pt modelId="{ABB862CB-AC0F-EE4B-8875-7117BE85CC3B}" type="parTrans" cxnId="{03754E52-09DD-A54A-98CB-9F8CE1D4CC71}">
      <dgm:prSet/>
      <dgm:spPr/>
      <dgm:t>
        <a:bodyPr/>
        <a:lstStyle/>
        <a:p>
          <a:endParaRPr lang="en-US"/>
        </a:p>
      </dgm:t>
    </dgm:pt>
    <dgm:pt modelId="{A56213E3-DB52-5449-9EA4-2447BF731317}" type="sibTrans" cxnId="{03754E52-09DD-A54A-98CB-9F8CE1D4CC71}">
      <dgm:prSet/>
      <dgm:spPr/>
      <dgm:t>
        <a:bodyPr/>
        <a:lstStyle/>
        <a:p>
          <a:endParaRPr lang="en-US"/>
        </a:p>
      </dgm:t>
    </dgm:pt>
    <dgm:pt modelId="{D7644947-0087-B044-AC4A-D9708F5A2479}" type="pres">
      <dgm:prSet presAssocID="{1619E8A2-ED64-1C43-B4F4-836DA15C541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EF7BD87-BBDC-C048-85B1-8AE2870DDB50}" type="pres">
      <dgm:prSet presAssocID="{ABC7A0F6-D4B5-7846-8E1D-B464AB71060C}" presName="root" presStyleCnt="0"/>
      <dgm:spPr/>
    </dgm:pt>
    <dgm:pt modelId="{6F77506C-F43E-294D-804E-323C0A8291FC}" type="pres">
      <dgm:prSet presAssocID="{ABC7A0F6-D4B5-7846-8E1D-B464AB71060C}" presName="rootComposite" presStyleCnt="0"/>
      <dgm:spPr/>
    </dgm:pt>
    <dgm:pt modelId="{F3B537B5-5096-2945-B64B-4EB523A0942A}" type="pres">
      <dgm:prSet presAssocID="{ABC7A0F6-D4B5-7846-8E1D-B464AB71060C}" presName="rootText" presStyleLbl="node1" presStyleIdx="0" presStyleCnt="3"/>
      <dgm:spPr/>
    </dgm:pt>
    <dgm:pt modelId="{47BD1CC5-8A70-C040-918F-BB1E72EA66FB}" type="pres">
      <dgm:prSet presAssocID="{ABC7A0F6-D4B5-7846-8E1D-B464AB71060C}" presName="rootConnector" presStyleLbl="node1" presStyleIdx="0" presStyleCnt="3"/>
      <dgm:spPr/>
    </dgm:pt>
    <dgm:pt modelId="{5780FD1A-88B1-8147-928E-6432F6A51381}" type="pres">
      <dgm:prSet presAssocID="{ABC7A0F6-D4B5-7846-8E1D-B464AB71060C}" presName="childShape" presStyleCnt="0"/>
      <dgm:spPr/>
    </dgm:pt>
    <dgm:pt modelId="{0BDB8895-839D-A544-8ED2-6552410EE9BF}" type="pres">
      <dgm:prSet presAssocID="{C0F7F7A0-8731-0046-BEC2-8D538C7910EE}" presName="Name13" presStyleLbl="parChTrans1D2" presStyleIdx="0" presStyleCnt="4"/>
      <dgm:spPr/>
    </dgm:pt>
    <dgm:pt modelId="{D9DC3FAD-B29A-524E-86A5-31A080266242}" type="pres">
      <dgm:prSet presAssocID="{30176AA9-71C9-ED4A-BFC9-4B0E8D242961}" presName="childText" presStyleLbl="bgAcc1" presStyleIdx="0" presStyleCnt="4">
        <dgm:presLayoutVars>
          <dgm:bulletEnabled val="1"/>
        </dgm:presLayoutVars>
      </dgm:prSet>
      <dgm:spPr/>
    </dgm:pt>
    <dgm:pt modelId="{2834526C-29C2-1C41-A7D0-0B2B1F38F9FA}" type="pres">
      <dgm:prSet presAssocID="{EFF7BEE7-FE04-7F43-8932-848ED62E862A}" presName="root" presStyleCnt="0"/>
      <dgm:spPr/>
    </dgm:pt>
    <dgm:pt modelId="{8E7D221E-B8BD-2248-B61D-C50547790A71}" type="pres">
      <dgm:prSet presAssocID="{EFF7BEE7-FE04-7F43-8932-848ED62E862A}" presName="rootComposite" presStyleCnt="0"/>
      <dgm:spPr/>
    </dgm:pt>
    <dgm:pt modelId="{657C02AB-4738-B940-B1F9-FCB94115BED0}" type="pres">
      <dgm:prSet presAssocID="{EFF7BEE7-FE04-7F43-8932-848ED62E862A}" presName="rootText" presStyleLbl="node1" presStyleIdx="1" presStyleCnt="3"/>
      <dgm:spPr/>
    </dgm:pt>
    <dgm:pt modelId="{33807A7C-E137-3649-8CD9-CEFD3193C17C}" type="pres">
      <dgm:prSet presAssocID="{EFF7BEE7-FE04-7F43-8932-848ED62E862A}" presName="rootConnector" presStyleLbl="node1" presStyleIdx="1" presStyleCnt="3"/>
      <dgm:spPr/>
    </dgm:pt>
    <dgm:pt modelId="{2AC3FE7E-2B2C-7243-BE62-02EFD8E6380B}" type="pres">
      <dgm:prSet presAssocID="{EFF7BEE7-FE04-7F43-8932-848ED62E862A}" presName="childShape" presStyleCnt="0"/>
      <dgm:spPr/>
    </dgm:pt>
    <dgm:pt modelId="{FB8476DE-9310-2A49-8F6A-01632F50F0AF}" type="pres">
      <dgm:prSet presAssocID="{F42E7A26-5EA0-E94D-9A75-0BD6466C4E77}" presName="Name13" presStyleLbl="parChTrans1D2" presStyleIdx="1" presStyleCnt="4"/>
      <dgm:spPr/>
    </dgm:pt>
    <dgm:pt modelId="{39C5F856-B5EC-6D40-85E2-3E268731EB02}" type="pres">
      <dgm:prSet presAssocID="{2C8F3AA0-ABEE-D14A-9BB9-152494AE1442}" presName="childText" presStyleLbl="bgAcc1" presStyleIdx="1" presStyleCnt="4">
        <dgm:presLayoutVars>
          <dgm:bulletEnabled val="1"/>
        </dgm:presLayoutVars>
      </dgm:prSet>
      <dgm:spPr/>
    </dgm:pt>
    <dgm:pt modelId="{DC76ABDC-1CE6-2648-B8D2-E8D7934737AB}" type="pres">
      <dgm:prSet presAssocID="{31A3235A-3BE4-524D-9615-BEA84122FE6A}" presName="root" presStyleCnt="0"/>
      <dgm:spPr/>
    </dgm:pt>
    <dgm:pt modelId="{A85F3DE5-8C10-3146-BB63-D67A13D3A84B}" type="pres">
      <dgm:prSet presAssocID="{31A3235A-3BE4-524D-9615-BEA84122FE6A}" presName="rootComposite" presStyleCnt="0"/>
      <dgm:spPr/>
    </dgm:pt>
    <dgm:pt modelId="{80420C74-EA50-F648-959A-9237580095E3}" type="pres">
      <dgm:prSet presAssocID="{31A3235A-3BE4-524D-9615-BEA84122FE6A}" presName="rootText" presStyleLbl="node1" presStyleIdx="2" presStyleCnt="3"/>
      <dgm:spPr/>
    </dgm:pt>
    <dgm:pt modelId="{81B38BD0-7B8C-1642-AE0A-BC8F7AB40E54}" type="pres">
      <dgm:prSet presAssocID="{31A3235A-3BE4-524D-9615-BEA84122FE6A}" presName="rootConnector" presStyleLbl="node1" presStyleIdx="2" presStyleCnt="3"/>
      <dgm:spPr/>
    </dgm:pt>
    <dgm:pt modelId="{0AB06AF8-9974-C549-BA95-4FF3C8FB96AE}" type="pres">
      <dgm:prSet presAssocID="{31A3235A-3BE4-524D-9615-BEA84122FE6A}" presName="childShape" presStyleCnt="0"/>
      <dgm:spPr/>
    </dgm:pt>
    <dgm:pt modelId="{D3D87A7E-1B72-3D4F-A623-B41E5F71EE16}" type="pres">
      <dgm:prSet presAssocID="{C72A26F6-51F6-4F4C-9E88-F51801D6FF6D}" presName="Name13" presStyleLbl="parChTrans1D2" presStyleIdx="2" presStyleCnt="4"/>
      <dgm:spPr/>
    </dgm:pt>
    <dgm:pt modelId="{0397958B-453B-5C41-8EC5-F9BE59E5ED59}" type="pres">
      <dgm:prSet presAssocID="{F98F6B65-BA4D-A640-9625-021EBFAD37A1}" presName="childText" presStyleLbl="bgAcc1" presStyleIdx="2" presStyleCnt="4">
        <dgm:presLayoutVars>
          <dgm:bulletEnabled val="1"/>
        </dgm:presLayoutVars>
      </dgm:prSet>
      <dgm:spPr/>
    </dgm:pt>
    <dgm:pt modelId="{A0F5E058-EDD8-DD46-9424-E7CDF6DCD3B3}" type="pres">
      <dgm:prSet presAssocID="{ABB862CB-AC0F-EE4B-8875-7117BE85CC3B}" presName="Name13" presStyleLbl="parChTrans1D2" presStyleIdx="3" presStyleCnt="4"/>
      <dgm:spPr/>
    </dgm:pt>
    <dgm:pt modelId="{48B383F4-CD3F-2F4C-822A-C48BCA3A1DBE}" type="pres">
      <dgm:prSet presAssocID="{15B9CF3E-BBA5-E349-A8D5-2D3B74D5F715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7BE4CC07-1AE1-694D-A2BA-3F23CDB2E254}" type="presOf" srcId="{2C8F3AA0-ABEE-D14A-9BB9-152494AE1442}" destId="{39C5F856-B5EC-6D40-85E2-3E268731EB02}" srcOrd="0" destOrd="0" presId="urn:microsoft.com/office/officeart/2005/8/layout/hierarchy3"/>
    <dgm:cxn modelId="{3496B91E-A9A9-BF4B-8490-E1562C2A0D34}" srcId="{ABC7A0F6-D4B5-7846-8E1D-B464AB71060C}" destId="{30176AA9-71C9-ED4A-BFC9-4B0E8D242961}" srcOrd="0" destOrd="0" parTransId="{C0F7F7A0-8731-0046-BEC2-8D538C7910EE}" sibTransId="{A885FC74-E829-8949-8696-DD652DF52609}"/>
    <dgm:cxn modelId="{4FFA3633-A226-7D49-AAB4-D890AF7C6B09}" type="presOf" srcId="{F98F6B65-BA4D-A640-9625-021EBFAD37A1}" destId="{0397958B-453B-5C41-8EC5-F9BE59E5ED59}" srcOrd="0" destOrd="0" presId="urn:microsoft.com/office/officeart/2005/8/layout/hierarchy3"/>
    <dgm:cxn modelId="{9E3EEC4D-54D5-6A47-A1DA-13D01A6B126A}" type="presOf" srcId="{1619E8A2-ED64-1C43-B4F4-836DA15C5410}" destId="{D7644947-0087-B044-AC4A-D9708F5A2479}" srcOrd="0" destOrd="0" presId="urn:microsoft.com/office/officeart/2005/8/layout/hierarchy3"/>
    <dgm:cxn modelId="{03754E52-09DD-A54A-98CB-9F8CE1D4CC71}" srcId="{31A3235A-3BE4-524D-9615-BEA84122FE6A}" destId="{15B9CF3E-BBA5-E349-A8D5-2D3B74D5F715}" srcOrd="1" destOrd="0" parTransId="{ABB862CB-AC0F-EE4B-8875-7117BE85CC3B}" sibTransId="{A56213E3-DB52-5449-9EA4-2447BF731317}"/>
    <dgm:cxn modelId="{9C97B358-4B3F-DD42-8DB3-7124E2B3BCE1}" srcId="{1619E8A2-ED64-1C43-B4F4-836DA15C5410}" destId="{EFF7BEE7-FE04-7F43-8932-848ED62E862A}" srcOrd="1" destOrd="0" parTransId="{2282373C-4DD5-8E4F-A42D-FDAA36C77C6F}" sibTransId="{97911E91-3B0C-A54A-A599-EA3EE10BDC21}"/>
    <dgm:cxn modelId="{8331F86D-B0D8-A745-A5AD-E2E0DCCE1710}" srcId="{31A3235A-3BE4-524D-9615-BEA84122FE6A}" destId="{F98F6B65-BA4D-A640-9625-021EBFAD37A1}" srcOrd="0" destOrd="0" parTransId="{C72A26F6-51F6-4F4C-9E88-F51801D6FF6D}" sibTransId="{636D0356-1BFD-F646-85A5-79341E524658}"/>
    <dgm:cxn modelId="{AE965975-5058-ED4D-871E-2ADAAB53CD5D}" srcId="{EFF7BEE7-FE04-7F43-8932-848ED62E862A}" destId="{2C8F3AA0-ABEE-D14A-9BB9-152494AE1442}" srcOrd="0" destOrd="0" parTransId="{F42E7A26-5EA0-E94D-9A75-0BD6466C4E77}" sibTransId="{2BA86FD5-778D-1141-9D5E-3C7FDDB40FCA}"/>
    <dgm:cxn modelId="{2E8BB381-77BA-414F-A368-28AF499DA0F4}" type="presOf" srcId="{EFF7BEE7-FE04-7F43-8932-848ED62E862A}" destId="{33807A7C-E137-3649-8CD9-CEFD3193C17C}" srcOrd="1" destOrd="0" presId="urn:microsoft.com/office/officeart/2005/8/layout/hierarchy3"/>
    <dgm:cxn modelId="{E8955693-434D-924B-8D36-0735892480D4}" type="presOf" srcId="{EFF7BEE7-FE04-7F43-8932-848ED62E862A}" destId="{657C02AB-4738-B940-B1F9-FCB94115BED0}" srcOrd="0" destOrd="0" presId="urn:microsoft.com/office/officeart/2005/8/layout/hierarchy3"/>
    <dgm:cxn modelId="{72651B99-334B-8047-98FC-2857B6580C59}" type="presOf" srcId="{C0F7F7A0-8731-0046-BEC2-8D538C7910EE}" destId="{0BDB8895-839D-A544-8ED2-6552410EE9BF}" srcOrd="0" destOrd="0" presId="urn:microsoft.com/office/officeart/2005/8/layout/hierarchy3"/>
    <dgm:cxn modelId="{4C1909BB-B888-F94D-8454-DB6361EBC10F}" srcId="{1619E8A2-ED64-1C43-B4F4-836DA15C5410}" destId="{ABC7A0F6-D4B5-7846-8E1D-B464AB71060C}" srcOrd="0" destOrd="0" parTransId="{62BDA26B-869A-9B45-BEF5-0306A1343328}" sibTransId="{82DB902B-81DA-B544-93C7-55C920B95584}"/>
    <dgm:cxn modelId="{123A12BF-E1AC-954F-9DA7-78A63CB9E692}" srcId="{1619E8A2-ED64-1C43-B4F4-836DA15C5410}" destId="{31A3235A-3BE4-524D-9615-BEA84122FE6A}" srcOrd="2" destOrd="0" parTransId="{7B878E79-0ACD-1341-B0B8-FDAD39859744}" sibTransId="{F53CE791-AED5-254C-8DF3-192C8B4B921F}"/>
    <dgm:cxn modelId="{CAAAA2C4-2F54-0D4F-8910-35C610647F2E}" type="presOf" srcId="{15B9CF3E-BBA5-E349-A8D5-2D3B74D5F715}" destId="{48B383F4-CD3F-2F4C-822A-C48BCA3A1DBE}" srcOrd="0" destOrd="0" presId="urn:microsoft.com/office/officeart/2005/8/layout/hierarchy3"/>
    <dgm:cxn modelId="{F1E782C6-DC44-9142-B264-7C51ADE332F6}" type="presOf" srcId="{ABC7A0F6-D4B5-7846-8E1D-B464AB71060C}" destId="{F3B537B5-5096-2945-B64B-4EB523A0942A}" srcOrd="0" destOrd="0" presId="urn:microsoft.com/office/officeart/2005/8/layout/hierarchy3"/>
    <dgm:cxn modelId="{BA5AEBC8-AFF3-474F-83E6-00EA0D6053C3}" type="presOf" srcId="{30176AA9-71C9-ED4A-BFC9-4B0E8D242961}" destId="{D9DC3FAD-B29A-524E-86A5-31A080266242}" srcOrd="0" destOrd="0" presId="urn:microsoft.com/office/officeart/2005/8/layout/hierarchy3"/>
    <dgm:cxn modelId="{A40010CB-603E-2346-A0B4-9360AED84A6F}" type="presOf" srcId="{F42E7A26-5EA0-E94D-9A75-0BD6466C4E77}" destId="{FB8476DE-9310-2A49-8F6A-01632F50F0AF}" srcOrd="0" destOrd="0" presId="urn:microsoft.com/office/officeart/2005/8/layout/hierarchy3"/>
    <dgm:cxn modelId="{573561D6-3EFB-A44C-9E3C-9E605E2549B9}" type="presOf" srcId="{ABB862CB-AC0F-EE4B-8875-7117BE85CC3B}" destId="{A0F5E058-EDD8-DD46-9424-E7CDF6DCD3B3}" srcOrd="0" destOrd="0" presId="urn:microsoft.com/office/officeart/2005/8/layout/hierarchy3"/>
    <dgm:cxn modelId="{647CB6D7-388D-6F4B-911B-818452EAF55A}" type="presOf" srcId="{C72A26F6-51F6-4F4C-9E88-F51801D6FF6D}" destId="{D3D87A7E-1B72-3D4F-A623-B41E5F71EE16}" srcOrd="0" destOrd="0" presId="urn:microsoft.com/office/officeart/2005/8/layout/hierarchy3"/>
    <dgm:cxn modelId="{C3939ED8-F5B1-9847-9021-33473FC939AD}" type="presOf" srcId="{ABC7A0F6-D4B5-7846-8E1D-B464AB71060C}" destId="{47BD1CC5-8A70-C040-918F-BB1E72EA66FB}" srcOrd="1" destOrd="0" presId="urn:microsoft.com/office/officeart/2005/8/layout/hierarchy3"/>
    <dgm:cxn modelId="{EBE2A1FD-3BFD-4742-8E86-8D49075E6286}" type="presOf" srcId="{31A3235A-3BE4-524D-9615-BEA84122FE6A}" destId="{81B38BD0-7B8C-1642-AE0A-BC8F7AB40E54}" srcOrd="1" destOrd="0" presId="urn:microsoft.com/office/officeart/2005/8/layout/hierarchy3"/>
    <dgm:cxn modelId="{3247D6FF-8100-1B43-8D77-A22CB8D44385}" type="presOf" srcId="{31A3235A-3BE4-524D-9615-BEA84122FE6A}" destId="{80420C74-EA50-F648-959A-9237580095E3}" srcOrd="0" destOrd="0" presId="urn:microsoft.com/office/officeart/2005/8/layout/hierarchy3"/>
    <dgm:cxn modelId="{0AD1F236-EF83-7540-A290-4A218529DEBF}" type="presParOf" srcId="{D7644947-0087-B044-AC4A-D9708F5A2479}" destId="{7EF7BD87-BBDC-C048-85B1-8AE2870DDB50}" srcOrd="0" destOrd="0" presId="urn:microsoft.com/office/officeart/2005/8/layout/hierarchy3"/>
    <dgm:cxn modelId="{2580E5F2-9107-A94F-81C3-D80E5754EA0F}" type="presParOf" srcId="{7EF7BD87-BBDC-C048-85B1-8AE2870DDB50}" destId="{6F77506C-F43E-294D-804E-323C0A8291FC}" srcOrd="0" destOrd="0" presId="urn:microsoft.com/office/officeart/2005/8/layout/hierarchy3"/>
    <dgm:cxn modelId="{D522F814-2C54-8B4F-A668-37DA2AE269E7}" type="presParOf" srcId="{6F77506C-F43E-294D-804E-323C0A8291FC}" destId="{F3B537B5-5096-2945-B64B-4EB523A0942A}" srcOrd="0" destOrd="0" presId="urn:microsoft.com/office/officeart/2005/8/layout/hierarchy3"/>
    <dgm:cxn modelId="{C9BBFD7A-7049-084D-A1B3-218FE4ED7B65}" type="presParOf" srcId="{6F77506C-F43E-294D-804E-323C0A8291FC}" destId="{47BD1CC5-8A70-C040-918F-BB1E72EA66FB}" srcOrd="1" destOrd="0" presId="urn:microsoft.com/office/officeart/2005/8/layout/hierarchy3"/>
    <dgm:cxn modelId="{D72CD970-F47E-EE42-A0B7-2806205C41D1}" type="presParOf" srcId="{7EF7BD87-BBDC-C048-85B1-8AE2870DDB50}" destId="{5780FD1A-88B1-8147-928E-6432F6A51381}" srcOrd="1" destOrd="0" presId="urn:microsoft.com/office/officeart/2005/8/layout/hierarchy3"/>
    <dgm:cxn modelId="{AA54EC36-DF9F-474E-946A-2ECC9CDA832B}" type="presParOf" srcId="{5780FD1A-88B1-8147-928E-6432F6A51381}" destId="{0BDB8895-839D-A544-8ED2-6552410EE9BF}" srcOrd="0" destOrd="0" presId="urn:microsoft.com/office/officeart/2005/8/layout/hierarchy3"/>
    <dgm:cxn modelId="{70190C46-D616-8B46-BC7D-8D294C2C50F5}" type="presParOf" srcId="{5780FD1A-88B1-8147-928E-6432F6A51381}" destId="{D9DC3FAD-B29A-524E-86A5-31A080266242}" srcOrd="1" destOrd="0" presId="urn:microsoft.com/office/officeart/2005/8/layout/hierarchy3"/>
    <dgm:cxn modelId="{6E6AB86B-E148-254E-A10D-EA05B0E8E658}" type="presParOf" srcId="{D7644947-0087-B044-AC4A-D9708F5A2479}" destId="{2834526C-29C2-1C41-A7D0-0B2B1F38F9FA}" srcOrd="1" destOrd="0" presId="urn:microsoft.com/office/officeart/2005/8/layout/hierarchy3"/>
    <dgm:cxn modelId="{7D1A5886-5940-7D45-BABF-3C6CF39D68F4}" type="presParOf" srcId="{2834526C-29C2-1C41-A7D0-0B2B1F38F9FA}" destId="{8E7D221E-B8BD-2248-B61D-C50547790A71}" srcOrd="0" destOrd="0" presId="urn:microsoft.com/office/officeart/2005/8/layout/hierarchy3"/>
    <dgm:cxn modelId="{F3E51D42-F853-A044-BDB8-FB1E1E303EC0}" type="presParOf" srcId="{8E7D221E-B8BD-2248-B61D-C50547790A71}" destId="{657C02AB-4738-B940-B1F9-FCB94115BED0}" srcOrd="0" destOrd="0" presId="urn:microsoft.com/office/officeart/2005/8/layout/hierarchy3"/>
    <dgm:cxn modelId="{90F226CF-4EAE-2241-993A-8FA26B0EE4FC}" type="presParOf" srcId="{8E7D221E-B8BD-2248-B61D-C50547790A71}" destId="{33807A7C-E137-3649-8CD9-CEFD3193C17C}" srcOrd="1" destOrd="0" presId="urn:microsoft.com/office/officeart/2005/8/layout/hierarchy3"/>
    <dgm:cxn modelId="{920E882A-34D3-DD40-8D57-9D5BA49BCA3E}" type="presParOf" srcId="{2834526C-29C2-1C41-A7D0-0B2B1F38F9FA}" destId="{2AC3FE7E-2B2C-7243-BE62-02EFD8E6380B}" srcOrd="1" destOrd="0" presId="urn:microsoft.com/office/officeart/2005/8/layout/hierarchy3"/>
    <dgm:cxn modelId="{3294CC0A-324D-C64E-93CB-6D8A30F39C35}" type="presParOf" srcId="{2AC3FE7E-2B2C-7243-BE62-02EFD8E6380B}" destId="{FB8476DE-9310-2A49-8F6A-01632F50F0AF}" srcOrd="0" destOrd="0" presId="urn:microsoft.com/office/officeart/2005/8/layout/hierarchy3"/>
    <dgm:cxn modelId="{B8F88821-A7A9-724A-AEA2-194EBA577F9F}" type="presParOf" srcId="{2AC3FE7E-2B2C-7243-BE62-02EFD8E6380B}" destId="{39C5F856-B5EC-6D40-85E2-3E268731EB02}" srcOrd="1" destOrd="0" presId="urn:microsoft.com/office/officeart/2005/8/layout/hierarchy3"/>
    <dgm:cxn modelId="{9A1F91EA-C0AD-B847-8806-784A7ABDD94E}" type="presParOf" srcId="{D7644947-0087-B044-AC4A-D9708F5A2479}" destId="{DC76ABDC-1CE6-2648-B8D2-E8D7934737AB}" srcOrd="2" destOrd="0" presId="urn:microsoft.com/office/officeart/2005/8/layout/hierarchy3"/>
    <dgm:cxn modelId="{6205C8D8-34E4-5548-8742-E6E866BD00F4}" type="presParOf" srcId="{DC76ABDC-1CE6-2648-B8D2-E8D7934737AB}" destId="{A85F3DE5-8C10-3146-BB63-D67A13D3A84B}" srcOrd="0" destOrd="0" presId="urn:microsoft.com/office/officeart/2005/8/layout/hierarchy3"/>
    <dgm:cxn modelId="{7FAF09CF-46D8-8C40-BE4E-66C031FF9481}" type="presParOf" srcId="{A85F3DE5-8C10-3146-BB63-D67A13D3A84B}" destId="{80420C74-EA50-F648-959A-9237580095E3}" srcOrd="0" destOrd="0" presId="urn:microsoft.com/office/officeart/2005/8/layout/hierarchy3"/>
    <dgm:cxn modelId="{36DB2A14-ADD4-9843-9CB7-CEAAC105F298}" type="presParOf" srcId="{A85F3DE5-8C10-3146-BB63-D67A13D3A84B}" destId="{81B38BD0-7B8C-1642-AE0A-BC8F7AB40E54}" srcOrd="1" destOrd="0" presId="urn:microsoft.com/office/officeart/2005/8/layout/hierarchy3"/>
    <dgm:cxn modelId="{868FDA61-5C8E-F342-9B33-766435033D82}" type="presParOf" srcId="{DC76ABDC-1CE6-2648-B8D2-E8D7934737AB}" destId="{0AB06AF8-9974-C549-BA95-4FF3C8FB96AE}" srcOrd="1" destOrd="0" presId="urn:microsoft.com/office/officeart/2005/8/layout/hierarchy3"/>
    <dgm:cxn modelId="{EA69D6D8-F715-D64D-A360-E8D22AAC4BBE}" type="presParOf" srcId="{0AB06AF8-9974-C549-BA95-4FF3C8FB96AE}" destId="{D3D87A7E-1B72-3D4F-A623-B41E5F71EE16}" srcOrd="0" destOrd="0" presId="urn:microsoft.com/office/officeart/2005/8/layout/hierarchy3"/>
    <dgm:cxn modelId="{51362608-EF91-9B4A-810E-219EE9A87E1E}" type="presParOf" srcId="{0AB06AF8-9974-C549-BA95-4FF3C8FB96AE}" destId="{0397958B-453B-5C41-8EC5-F9BE59E5ED59}" srcOrd="1" destOrd="0" presId="urn:microsoft.com/office/officeart/2005/8/layout/hierarchy3"/>
    <dgm:cxn modelId="{1C598AAC-76C5-7C49-8C17-8BDD39CC588E}" type="presParOf" srcId="{0AB06AF8-9974-C549-BA95-4FF3C8FB96AE}" destId="{A0F5E058-EDD8-DD46-9424-E7CDF6DCD3B3}" srcOrd="2" destOrd="0" presId="urn:microsoft.com/office/officeart/2005/8/layout/hierarchy3"/>
    <dgm:cxn modelId="{37C43FE4-167C-334C-8BF5-E884120B484E}" type="presParOf" srcId="{0AB06AF8-9974-C549-BA95-4FF3C8FB96AE}" destId="{48B383F4-CD3F-2F4C-822A-C48BCA3A1DB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19E8A2-ED64-1C43-B4F4-836DA15C5410}" type="doc">
      <dgm:prSet loTypeId="urn:microsoft.com/office/officeart/2005/8/layout/hierarchy3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BC7A0F6-D4B5-7846-8E1D-B464AB71060C}">
      <dgm:prSet phldrT="[Text]"/>
      <dgm:spPr/>
      <dgm:t>
        <a:bodyPr/>
        <a:lstStyle/>
        <a:p>
          <a:r>
            <a:rPr lang="en-US" dirty="0"/>
            <a:t>Team Formation</a:t>
          </a:r>
        </a:p>
      </dgm:t>
    </dgm:pt>
    <dgm:pt modelId="{62BDA26B-869A-9B45-BEF5-0306A1343328}" type="parTrans" cxnId="{4C1909BB-B888-F94D-8454-DB6361EBC10F}">
      <dgm:prSet/>
      <dgm:spPr/>
      <dgm:t>
        <a:bodyPr/>
        <a:lstStyle/>
        <a:p>
          <a:endParaRPr lang="en-US"/>
        </a:p>
      </dgm:t>
    </dgm:pt>
    <dgm:pt modelId="{82DB902B-81DA-B544-93C7-55C920B95584}" type="sibTrans" cxnId="{4C1909BB-B888-F94D-8454-DB6361EBC10F}">
      <dgm:prSet/>
      <dgm:spPr/>
      <dgm:t>
        <a:bodyPr/>
        <a:lstStyle/>
        <a:p>
          <a:endParaRPr lang="en-US"/>
        </a:p>
      </dgm:t>
    </dgm:pt>
    <dgm:pt modelId="{30176AA9-71C9-ED4A-BFC9-4B0E8D242961}">
      <dgm:prSet phldrT="[Text]"/>
      <dgm:spPr/>
      <dgm:t>
        <a:bodyPr/>
        <a:lstStyle/>
        <a:p>
          <a:r>
            <a:rPr lang="en-US" dirty="0"/>
            <a:t>Who Do You Most Trust?</a:t>
          </a:r>
        </a:p>
      </dgm:t>
    </dgm:pt>
    <dgm:pt modelId="{C0F7F7A0-8731-0046-BEC2-8D538C7910EE}" type="parTrans" cxnId="{3496B91E-A9A9-BF4B-8490-E1562C2A0D34}">
      <dgm:prSet/>
      <dgm:spPr/>
      <dgm:t>
        <a:bodyPr/>
        <a:lstStyle/>
        <a:p>
          <a:endParaRPr lang="en-US"/>
        </a:p>
      </dgm:t>
    </dgm:pt>
    <dgm:pt modelId="{A885FC74-E829-8949-8696-DD652DF52609}" type="sibTrans" cxnId="{3496B91E-A9A9-BF4B-8490-E1562C2A0D34}">
      <dgm:prSet/>
      <dgm:spPr/>
      <dgm:t>
        <a:bodyPr/>
        <a:lstStyle/>
        <a:p>
          <a:endParaRPr lang="en-US"/>
        </a:p>
      </dgm:t>
    </dgm:pt>
    <dgm:pt modelId="{D7644947-0087-B044-AC4A-D9708F5A2479}" type="pres">
      <dgm:prSet presAssocID="{1619E8A2-ED64-1C43-B4F4-836DA15C541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EF7BD87-BBDC-C048-85B1-8AE2870DDB50}" type="pres">
      <dgm:prSet presAssocID="{ABC7A0F6-D4B5-7846-8E1D-B464AB71060C}" presName="root" presStyleCnt="0"/>
      <dgm:spPr/>
    </dgm:pt>
    <dgm:pt modelId="{6F77506C-F43E-294D-804E-323C0A8291FC}" type="pres">
      <dgm:prSet presAssocID="{ABC7A0F6-D4B5-7846-8E1D-B464AB71060C}" presName="rootComposite" presStyleCnt="0"/>
      <dgm:spPr/>
    </dgm:pt>
    <dgm:pt modelId="{F3B537B5-5096-2945-B64B-4EB523A0942A}" type="pres">
      <dgm:prSet presAssocID="{ABC7A0F6-D4B5-7846-8E1D-B464AB71060C}" presName="rootText" presStyleLbl="node1" presStyleIdx="0" presStyleCnt="1"/>
      <dgm:spPr/>
    </dgm:pt>
    <dgm:pt modelId="{47BD1CC5-8A70-C040-918F-BB1E72EA66FB}" type="pres">
      <dgm:prSet presAssocID="{ABC7A0F6-D4B5-7846-8E1D-B464AB71060C}" presName="rootConnector" presStyleLbl="node1" presStyleIdx="0" presStyleCnt="1"/>
      <dgm:spPr/>
    </dgm:pt>
    <dgm:pt modelId="{5780FD1A-88B1-8147-928E-6432F6A51381}" type="pres">
      <dgm:prSet presAssocID="{ABC7A0F6-D4B5-7846-8E1D-B464AB71060C}" presName="childShape" presStyleCnt="0"/>
      <dgm:spPr/>
    </dgm:pt>
    <dgm:pt modelId="{0BDB8895-839D-A544-8ED2-6552410EE9BF}" type="pres">
      <dgm:prSet presAssocID="{C0F7F7A0-8731-0046-BEC2-8D538C7910EE}" presName="Name13" presStyleLbl="parChTrans1D2" presStyleIdx="0" presStyleCnt="1"/>
      <dgm:spPr/>
    </dgm:pt>
    <dgm:pt modelId="{D9DC3FAD-B29A-524E-86A5-31A080266242}" type="pres">
      <dgm:prSet presAssocID="{30176AA9-71C9-ED4A-BFC9-4B0E8D242961}" presName="childText" presStyleLbl="bgAcc1" presStyleIdx="0" presStyleCnt="1">
        <dgm:presLayoutVars>
          <dgm:bulletEnabled val="1"/>
        </dgm:presLayoutVars>
      </dgm:prSet>
      <dgm:spPr/>
    </dgm:pt>
  </dgm:ptLst>
  <dgm:cxnLst>
    <dgm:cxn modelId="{3496B91E-A9A9-BF4B-8490-E1562C2A0D34}" srcId="{ABC7A0F6-D4B5-7846-8E1D-B464AB71060C}" destId="{30176AA9-71C9-ED4A-BFC9-4B0E8D242961}" srcOrd="0" destOrd="0" parTransId="{C0F7F7A0-8731-0046-BEC2-8D538C7910EE}" sibTransId="{A885FC74-E829-8949-8696-DD652DF52609}"/>
    <dgm:cxn modelId="{9E3EEC4D-54D5-6A47-A1DA-13D01A6B126A}" type="presOf" srcId="{1619E8A2-ED64-1C43-B4F4-836DA15C5410}" destId="{D7644947-0087-B044-AC4A-D9708F5A2479}" srcOrd="0" destOrd="0" presId="urn:microsoft.com/office/officeart/2005/8/layout/hierarchy3"/>
    <dgm:cxn modelId="{72651B99-334B-8047-98FC-2857B6580C59}" type="presOf" srcId="{C0F7F7A0-8731-0046-BEC2-8D538C7910EE}" destId="{0BDB8895-839D-A544-8ED2-6552410EE9BF}" srcOrd="0" destOrd="0" presId="urn:microsoft.com/office/officeart/2005/8/layout/hierarchy3"/>
    <dgm:cxn modelId="{4C1909BB-B888-F94D-8454-DB6361EBC10F}" srcId="{1619E8A2-ED64-1C43-B4F4-836DA15C5410}" destId="{ABC7A0F6-D4B5-7846-8E1D-B464AB71060C}" srcOrd="0" destOrd="0" parTransId="{62BDA26B-869A-9B45-BEF5-0306A1343328}" sibTransId="{82DB902B-81DA-B544-93C7-55C920B95584}"/>
    <dgm:cxn modelId="{F1E782C6-DC44-9142-B264-7C51ADE332F6}" type="presOf" srcId="{ABC7A0F6-D4B5-7846-8E1D-B464AB71060C}" destId="{F3B537B5-5096-2945-B64B-4EB523A0942A}" srcOrd="0" destOrd="0" presId="urn:microsoft.com/office/officeart/2005/8/layout/hierarchy3"/>
    <dgm:cxn modelId="{BA5AEBC8-AFF3-474F-83E6-00EA0D6053C3}" type="presOf" srcId="{30176AA9-71C9-ED4A-BFC9-4B0E8D242961}" destId="{D9DC3FAD-B29A-524E-86A5-31A080266242}" srcOrd="0" destOrd="0" presId="urn:microsoft.com/office/officeart/2005/8/layout/hierarchy3"/>
    <dgm:cxn modelId="{C3939ED8-F5B1-9847-9021-33473FC939AD}" type="presOf" srcId="{ABC7A0F6-D4B5-7846-8E1D-B464AB71060C}" destId="{47BD1CC5-8A70-C040-918F-BB1E72EA66FB}" srcOrd="1" destOrd="0" presId="urn:microsoft.com/office/officeart/2005/8/layout/hierarchy3"/>
    <dgm:cxn modelId="{0AD1F236-EF83-7540-A290-4A218529DEBF}" type="presParOf" srcId="{D7644947-0087-B044-AC4A-D9708F5A2479}" destId="{7EF7BD87-BBDC-C048-85B1-8AE2870DDB50}" srcOrd="0" destOrd="0" presId="urn:microsoft.com/office/officeart/2005/8/layout/hierarchy3"/>
    <dgm:cxn modelId="{2580E5F2-9107-A94F-81C3-D80E5754EA0F}" type="presParOf" srcId="{7EF7BD87-BBDC-C048-85B1-8AE2870DDB50}" destId="{6F77506C-F43E-294D-804E-323C0A8291FC}" srcOrd="0" destOrd="0" presId="urn:microsoft.com/office/officeart/2005/8/layout/hierarchy3"/>
    <dgm:cxn modelId="{D522F814-2C54-8B4F-A668-37DA2AE269E7}" type="presParOf" srcId="{6F77506C-F43E-294D-804E-323C0A8291FC}" destId="{F3B537B5-5096-2945-B64B-4EB523A0942A}" srcOrd="0" destOrd="0" presId="urn:microsoft.com/office/officeart/2005/8/layout/hierarchy3"/>
    <dgm:cxn modelId="{C9BBFD7A-7049-084D-A1B3-218FE4ED7B65}" type="presParOf" srcId="{6F77506C-F43E-294D-804E-323C0A8291FC}" destId="{47BD1CC5-8A70-C040-918F-BB1E72EA66FB}" srcOrd="1" destOrd="0" presId="urn:microsoft.com/office/officeart/2005/8/layout/hierarchy3"/>
    <dgm:cxn modelId="{D72CD970-F47E-EE42-A0B7-2806205C41D1}" type="presParOf" srcId="{7EF7BD87-BBDC-C048-85B1-8AE2870DDB50}" destId="{5780FD1A-88B1-8147-928E-6432F6A51381}" srcOrd="1" destOrd="0" presId="urn:microsoft.com/office/officeart/2005/8/layout/hierarchy3"/>
    <dgm:cxn modelId="{AA54EC36-DF9F-474E-946A-2ECC9CDA832B}" type="presParOf" srcId="{5780FD1A-88B1-8147-928E-6432F6A51381}" destId="{0BDB8895-839D-A544-8ED2-6552410EE9BF}" srcOrd="0" destOrd="0" presId="urn:microsoft.com/office/officeart/2005/8/layout/hierarchy3"/>
    <dgm:cxn modelId="{70190C46-D616-8B46-BC7D-8D294C2C50F5}" type="presParOf" srcId="{5780FD1A-88B1-8147-928E-6432F6A51381}" destId="{D9DC3FAD-B29A-524E-86A5-31A08026624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19E8A2-ED64-1C43-B4F4-836DA15C5410}" type="doc">
      <dgm:prSet loTypeId="urn:microsoft.com/office/officeart/2005/8/layout/hierarchy3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FF7BEE7-FE04-7F43-8932-848ED62E862A}">
      <dgm:prSet phldrT="[Text]"/>
      <dgm:spPr/>
      <dgm:t>
        <a:bodyPr/>
        <a:lstStyle/>
        <a:p>
          <a:r>
            <a:rPr lang="en-US" dirty="0"/>
            <a:t>Proposal Development &amp; Writing</a:t>
          </a:r>
        </a:p>
      </dgm:t>
    </dgm:pt>
    <dgm:pt modelId="{2282373C-4DD5-8E4F-A42D-FDAA36C77C6F}" type="parTrans" cxnId="{9C97B358-4B3F-DD42-8DB3-7124E2B3BCE1}">
      <dgm:prSet/>
      <dgm:spPr/>
      <dgm:t>
        <a:bodyPr/>
        <a:lstStyle/>
        <a:p>
          <a:endParaRPr lang="en-US"/>
        </a:p>
      </dgm:t>
    </dgm:pt>
    <dgm:pt modelId="{97911E91-3B0C-A54A-A599-EA3EE10BDC21}" type="sibTrans" cxnId="{9C97B358-4B3F-DD42-8DB3-7124E2B3BCE1}">
      <dgm:prSet/>
      <dgm:spPr/>
      <dgm:t>
        <a:bodyPr/>
        <a:lstStyle/>
        <a:p>
          <a:endParaRPr lang="en-US"/>
        </a:p>
      </dgm:t>
    </dgm:pt>
    <dgm:pt modelId="{2C8F3AA0-ABEE-D14A-9BB9-152494AE1442}">
      <dgm:prSet phldrT="[Text]"/>
      <dgm:spPr/>
      <dgm:t>
        <a:bodyPr/>
        <a:lstStyle/>
        <a:p>
          <a:r>
            <a:rPr lang="en-US" dirty="0"/>
            <a:t>Identity Wheel</a:t>
          </a:r>
        </a:p>
      </dgm:t>
    </dgm:pt>
    <dgm:pt modelId="{F42E7A26-5EA0-E94D-9A75-0BD6466C4E77}" type="parTrans" cxnId="{AE965975-5058-ED4D-871E-2ADAAB53CD5D}">
      <dgm:prSet/>
      <dgm:spPr/>
      <dgm:t>
        <a:bodyPr/>
        <a:lstStyle/>
        <a:p>
          <a:endParaRPr lang="en-US"/>
        </a:p>
      </dgm:t>
    </dgm:pt>
    <dgm:pt modelId="{2BA86FD5-778D-1141-9D5E-3C7FDDB40FCA}" type="sibTrans" cxnId="{AE965975-5058-ED4D-871E-2ADAAB53CD5D}">
      <dgm:prSet/>
      <dgm:spPr/>
      <dgm:t>
        <a:bodyPr/>
        <a:lstStyle/>
        <a:p>
          <a:endParaRPr lang="en-US"/>
        </a:p>
      </dgm:t>
    </dgm:pt>
    <dgm:pt modelId="{D7644947-0087-B044-AC4A-D9708F5A2479}" type="pres">
      <dgm:prSet presAssocID="{1619E8A2-ED64-1C43-B4F4-836DA15C541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834526C-29C2-1C41-A7D0-0B2B1F38F9FA}" type="pres">
      <dgm:prSet presAssocID="{EFF7BEE7-FE04-7F43-8932-848ED62E862A}" presName="root" presStyleCnt="0"/>
      <dgm:spPr/>
    </dgm:pt>
    <dgm:pt modelId="{8E7D221E-B8BD-2248-B61D-C50547790A71}" type="pres">
      <dgm:prSet presAssocID="{EFF7BEE7-FE04-7F43-8932-848ED62E862A}" presName="rootComposite" presStyleCnt="0"/>
      <dgm:spPr/>
    </dgm:pt>
    <dgm:pt modelId="{657C02AB-4738-B940-B1F9-FCB94115BED0}" type="pres">
      <dgm:prSet presAssocID="{EFF7BEE7-FE04-7F43-8932-848ED62E862A}" presName="rootText" presStyleLbl="node1" presStyleIdx="0" presStyleCnt="1"/>
      <dgm:spPr/>
    </dgm:pt>
    <dgm:pt modelId="{33807A7C-E137-3649-8CD9-CEFD3193C17C}" type="pres">
      <dgm:prSet presAssocID="{EFF7BEE7-FE04-7F43-8932-848ED62E862A}" presName="rootConnector" presStyleLbl="node1" presStyleIdx="0" presStyleCnt="1"/>
      <dgm:spPr/>
    </dgm:pt>
    <dgm:pt modelId="{2AC3FE7E-2B2C-7243-BE62-02EFD8E6380B}" type="pres">
      <dgm:prSet presAssocID="{EFF7BEE7-FE04-7F43-8932-848ED62E862A}" presName="childShape" presStyleCnt="0"/>
      <dgm:spPr/>
    </dgm:pt>
    <dgm:pt modelId="{FB8476DE-9310-2A49-8F6A-01632F50F0AF}" type="pres">
      <dgm:prSet presAssocID="{F42E7A26-5EA0-E94D-9A75-0BD6466C4E77}" presName="Name13" presStyleLbl="parChTrans1D2" presStyleIdx="0" presStyleCnt="1"/>
      <dgm:spPr/>
    </dgm:pt>
    <dgm:pt modelId="{39C5F856-B5EC-6D40-85E2-3E268731EB02}" type="pres">
      <dgm:prSet presAssocID="{2C8F3AA0-ABEE-D14A-9BB9-152494AE1442}" presName="childText" presStyleLbl="bgAcc1" presStyleIdx="0" presStyleCnt="1">
        <dgm:presLayoutVars>
          <dgm:bulletEnabled val="1"/>
        </dgm:presLayoutVars>
      </dgm:prSet>
      <dgm:spPr/>
    </dgm:pt>
  </dgm:ptLst>
  <dgm:cxnLst>
    <dgm:cxn modelId="{7BE4CC07-1AE1-694D-A2BA-3F23CDB2E254}" type="presOf" srcId="{2C8F3AA0-ABEE-D14A-9BB9-152494AE1442}" destId="{39C5F856-B5EC-6D40-85E2-3E268731EB02}" srcOrd="0" destOrd="0" presId="urn:microsoft.com/office/officeart/2005/8/layout/hierarchy3"/>
    <dgm:cxn modelId="{9E3EEC4D-54D5-6A47-A1DA-13D01A6B126A}" type="presOf" srcId="{1619E8A2-ED64-1C43-B4F4-836DA15C5410}" destId="{D7644947-0087-B044-AC4A-D9708F5A2479}" srcOrd="0" destOrd="0" presId="urn:microsoft.com/office/officeart/2005/8/layout/hierarchy3"/>
    <dgm:cxn modelId="{9C97B358-4B3F-DD42-8DB3-7124E2B3BCE1}" srcId="{1619E8A2-ED64-1C43-B4F4-836DA15C5410}" destId="{EFF7BEE7-FE04-7F43-8932-848ED62E862A}" srcOrd="0" destOrd="0" parTransId="{2282373C-4DD5-8E4F-A42D-FDAA36C77C6F}" sibTransId="{97911E91-3B0C-A54A-A599-EA3EE10BDC21}"/>
    <dgm:cxn modelId="{AE965975-5058-ED4D-871E-2ADAAB53CD5D}" srcId="{EFF7BEE7-FE04-7F43-8932-848ED62E862A}" destId="{2C8F3AA0-ABEE-D14A-9BB9-152494AE1442}" srcOrd="0" destOrd="0" parTransId="{F42E7A26-5EA0-E94D-9A75-0BD6466C4E77}" sibTransId="{2BA86FD5-778D-1141-9D5E-3C7FDDB40FCA}"/>
    <dgm:cxn modelId="{2E8BB381-77BA-414F-A368-28AF499DA0F4}" type="presOf" srcId="{EFF7BEE7-FE04-7F43-8932-848ED62E862A}" destId="{33807A7C-E137-3649-8CD9-CEFD3193C17C}" srcOrd="1" destOrd="0" presId="urn:microsoft.com/office/officeart/2005/8/layout/hierarchy3"/>
    <dgm:cxn modelId="{E8955693-434D-924B-8D36-0735892480D4}" type="presOf" srcId="{EFF7BEE7-FE04-7F43-8932-848ED62E862A}" destId="{657C02AB-4738-B940-B1F9-FCB94115BED0}" srcOrd="0" destOrd="0" presId="urn:microsoft.com/office/officeart/2005/8/layout/hierarchy3"/>
    <dgm:cxn modelId="{A40010CB-603E-2346-A0B4-9360AED84A6F}" type="presOf" srcId="{F42E7A26-5EA0-E94D-9A75-0BD6466C4E77}" destId="{FB8476DE-9310-2A49-8F6A-01632F50F0AF}" srcOrd="0" destOrd="0" presId="urn:microsoft.com/office/officeart/2005/8/layout/hierarchy3"/>
    <dgm:cxn modelId="{6E6AB86B-E148-254E-A10D-EA05B0E8E658}" type="presParOf" srcId="{D7644947-0087-B044-AC4A-D9708F5A2479}" destId="{2834526C-29C2-1C41-A7D0-0B2B1F38F9FA}" srcOrd="0" destOrd="0" presId="urn:microsoft.com/office/officeart/2005/8/layout/hierarchy3"/>
    <dgm:cxn modelId="{7D1A5886-5940-7D45-BABF-3C6CF39D68F4}" type="presParOf" srcId="{2834526C-29C2-1C41-A7D0-0B2B1F38F9FA}" destId="{8E7D221E-B8BD-2248-B61D-C50547790A71}" srcOrd="0" destOrd="0" presId="urn:microsoft.com/office/officeart/2005/8/layout/hierarchy3"/>
    <dgm:cxn modelId="{F3E51D42-F853-A044-BDB8-FB1E1E303EC0}" type="presParOf" srcId="{8E7D221E-B8BD-2248-B61D-C50547790A71}" destId="{657C02AB-4738-B940-B1F9-FCB94115BED0}" srcOrd="0" destOrd="0" presId="urn:microsoft.com/office/officeart/2005/8/layout/hierarchy3"/>
    <dgm:cxn modelId="{90F226CF-4EAE-2241-993A-8FA26B0EE4FC}" type="presParOf" srcId="{8E7D221E-B8BD-2248-B61D-C50547790A71}" destId="{33807A7C-E137-3649-8CD9-CEFD3193C17C}" srcOrd="1" destOrd="0" presId="urn:microsoft.com/office/officeart/2005/8/layout/hierarchy3"/>
    <dgm:cxn modelId="{920E882A-34D3-DD40-8D57-9D5BA49BCA3E}" type="presParOf" srcId="{2834526C-29C2-1C41-A7D0-0B2B1F38F9FA}" destId="{2AC3FE7E-2B2C-7243-BE62-02EFD8E6380B}" srcOrd="1" destOrd="0" presId="urn:microsoft.com/office/officeart/2005/8/layout/hierarchy3"/>
    <dgm:cxn modelId="{3294CC0A-324D-C64E-93CB-6D8A30F39C35}" type="presParOf" srcId="{2AC3FE7E-2B2C-7243-BE62-02EFD8E6380B}" destId="{FB8476DE-9310-2A49-8F6A-01632F50F0AF}" srcOrd="0" destOrd="0" presId="urn:microsoft.com/office/officeart/2005/8/layout/hierarchy3"/>
    <dgm:cxn modelId="{B8F88821-A7A9-724A-AEA2-194EBA577F9F}" type="presParOf" srcId="{2AC3FE7E-2B2C-7243-BE62-02EFD8E6380B}" destId="{39C5F856-B5EC-6D40-85E2-3E268731EB0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19E8A2-ED64-1C43-B4F4-836DA15C5410}" type="doc">
      <dgm:prSet loTypeId="urn:microsoft.com/office/officeart/2005/8/layout/hierarchy3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BC7A0F6-D4B5-7846-8E1D-B464AB71060C}">
      <dgm:prSet phldrT="[Text]"/>
      <dgm:spPr/>
      <dgm:t>
        <a:bodyPr/>
        <a:lstStyle/>
        <a:p>
          <a:r>
            <a:rPr lang="en-US"/>
            <a:t>Active </a:t>
          </a:r>
          <a:r>
            <a:rPr lang="en-US" dirty="0"/>
            <a:t>Research Teams</a:t>
          </a:r>
        </a:p>
      </dgm:t>
    </dgm:pt>
    <dgm:pt modelId="{62BDA26B-869A-9B45-BEF5-0306A1343328}" type="parTrans" cxnId="{4C1909BB-B888-F94D-8454-DB6361EBC10F}">
      <dgm:prSet/>
      <dgm:spPr/>
      <dgm:t>
        <a:bodyPr/>
        <a:lstStyle/>
        <a:p>
          <a:endParaRPr lang="en-US"/>
        </a:p>
      </dgm:t>
    </dgm:pt>
    <dgm:pt modelId="{82DB902B-81DA-B544-93C7-55C920B95584}" type="sibTrans" cxnId="{4C1909BB-B888-F94D-8454-DB6361EBC10F}">
      <dgm:prSet/>
      <dgm:spPr/>
      <dgm:t>
        <a:bodyPr/>
        <a:lstStyle/>
        <a:p>
          <a:endParaRPr lang="en-US"/>
        </a:p>
      </dgm:t>
    </dgm:pt>
    <dgm:pt modelId="{F98F6B65-BA4D-A640-9625-021EBFAD37A1}">
      <dgm:prSet/>
      <dgm:spPr/>
      <dgm:t>
        <a:bodyPr/>
        <a:lstStyle/>
        <a:p>
          <a:r>
            <a:rPr lang="en-US" dirty="0"/>
            <a:t>Psychological Safety</a:t>
          </a:r>
        </a:p>
      </dgm:t>
    </dgm:pt>
    <dgm:pt modelId="{C72A26F6-51F6-4F4C-9E88-F51801D6FF6D}" type="parTrans" cxnId="{8331F86D-B0D8-A745-A5AD-E2E0DCCE1710}">
      <dgm:prSet/>
      <dgm:spPr/>
      <dgm:t>
        <a:bodyPr/>
        <a:lstStyle/>
        <a:p>
          <a:endParaRPr lang="en-US"/>
        </a:p>
      </dgm:t>
    </dgm:pt>
    <dgm:pt modelId="{636D0356-1BFD-F646-85A5-79341E524658}" type="sibTrans" cxnId="{8331F86D-B0D8-A745-A5AD-E2E0DCCE1710}">
      <dgm:prSet/>
      <dgm:spPr/>
      <dgm:t>
        <a:bodyPr/>
        <a:lstStyle/>
        <a:p>
          <a:endParaRPr lang="en-US"/>
        </a:p>
      </dgm:t>
    </dgm:pt>
    <dgm:pt modelId="{15B9CF3E-BBA5-E349-A8D5-2D3B74D5F715}">
      <dgm:prSet/>
      <dgm:spPr/>
      <dgm:t>
        <a:bodyPr/>
        <a:lstStyle/>
        <a:p>
          <a:r>
            <a:rPr lang="en-US" dirty="0"/>
            <a:t>Identification with Team</a:t>
          </a:r>
        </a:p>
      </dgm:t>
    </dgm:pt>
    <dgm:pt modelId="{ABB862CB-AC0F-EE4B-8875-7117BE85CC3B}" type="parTrans" cxnId="{03754E52-09DD-A54A-98CB-9F8CE1D4CC71}">
      <dgm:prSet/>
      <dgm:spPr/>
      <dgm:t>
        <a:bodyPr/>
        <a:lstStyle/>
        <a:p>
          <a:endParaRPr lang="en-US"/>
        </a:p>
      </dgm:t>
    </dgm:pt>
    <dgm:pt modelId="{A56213E3-DB52-5449-9EA4-2447BF731317}" type="sibTrans" cxnId="{03754E52-09DD-A54A-98CB-9F8CE1D4CC71}">
      <dgm:prSet/>
      <dgm:spPr/>
      <dgm:t>
        <a:bodyPr/>
        <a:lstStyle/>
        <a:p>
          <a:endParaRPr lang="en-US"/>
        </a:p>
      </dgm:t>
    </dgm:pt>
    <dgm:pt modelId="{D7644947-0087-B044-AC4A-D9708F5A2479}" type="pres">
      <dgm:prSet presAssocID="{1619E8A2-ED64-1C43-B4F4-836DA15C541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EF7BD87-BBDC-C048-85B1-8AE2870DDB50}" type="pres">
      <dgm:prSet presAssocID="{ABC7A0F6-D4B5-7846-8E1D-B464AB71060C}" presName="root" presStyleCnt="0"/>
      <dgm:spPr/>
    </dgm:pt>
    <dgm:pt modelId="{6F77506C-F43E-294D-804E-323C0A8291FC}" type="pres">
      <dgm:prSet presAssocID="{ABC7A0F6-D4B5-7846-8E1D-B464AB71060C}" presName="rootComposite" presStyleCnt="0"/>
      <dgm:spPr/>
    </dgm:pt>
    <dgm:pt modelId="{F3B537B5-5096-2945-B64B-4EB523A0942A}" type="pres">
      <dgm:prSet presAssocID="{ABC7A0F6-D4B5-7846-8E1D-B464AB71060C}" presName="rootText" presStyleLbl="node1" presStyleIdx="0" presStyleCnt="1"/>
      <dgm:spPr/>
    </dgm:pt>
    <dgm:pt modelId="{47BD1CC5-8A70-C040-918F-BB1E72EA66FB}" type="pres">
      <dgm:prSet presAssocID="{ABC7A0F6-D4B5-7846-8E1D-B464AB71060C}" presName="rootConnector" presStyleLbl="node1" presStyleIdx="0" presStyleCnt="1"/>
      <dgm:spPr/>
    </dgm:pt>
    <dgm:pt modelId="{5780FD1A-88B1-8147-928E-6432F6A51381}" type="pres">
      <dgm:prSet presAssocID="{ABC7A0F6-D4B5-7846-8E1D-B464AB71060C}" presName="childShape" presStyleCnt="0"/>
      <dgm:spPr/>
    </dgm:pt>
    <dgm:pt modelId="{D3D87A7E-1B72-3D4F-A623-B41E5F71EE16}" type="pres">
      <dgm:prSet presAssocID="{C72A26F6-51F6-4F4C-9E88-F51801D6FF6D}" presName="Name13" presStyleLbl="parChTrans1D2" presStyleIdx="0" presStyleCnt="2"/>
      <dgm:spPr/>
    </dgm:pt>
    <dgm:pt modelId="{0397958B-453B-5C41-8EC5-F9BE59E5ED59}" type="pres">
      <dgm:prSet presAssocID="{F98F6B65-BA4D-A640-9625-021EBFAD37A1}" presName="childText" presStyleLbl="bgAcc1" presStyleIdx="0" presStyleCnt="2">
        <dgm:presLayoutVars>
          <dgm:bulletEnabled val="1"/>
        </dgm:presLayoutVars>
      </dgm:prSet>
      <dgm:spPr/>
    </dgm:pt>
    <dgm:pt modelId="{A0F5E058-EDD8-DD46-9424-E7CDF6DCD3B3}" type="pres">
      <dgm:prSet presAssocID="{ABB862CB-AC0F-EE4B-8875-7117BE85CC3B}" presName="Name13" presStyleLbl="parChTrans1D2" presStyleIdx="1" presStyleCnt="2"/>
      <dgm:spPr/>
    </dgm:pt>
    <dgm:pt modelId="{48B383F4-CD3F-2F4C-822A-C48BCA3A1DBE}" type="pres">
      <dgm:prSet presAssocID="{15B9CF3E-BBA5-E349-A8D5-2D3B74D5F715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9E3EEC4D-54D5-6A47-A1DA-13D01A6B126A}" type="presOf" srcId="{1619E8A2-ED64-1C43-B4F4-836DA15C5410}" destId="{D7644947-0087-B044-AC4A-D9708F5A2479}" srcOrd="0" destOrd="0" presId="urn:microsoft.com/office/officeart/2005/8/layout/hierarchy3"/>
    <dgm:cxn modelId="{03754E52-09DD-A54A-98CB-9F8CE1D4CC71}" srcId="{ABC7A0F6-D4B5-7846-8E1D-B464AB71060C}" destId="{15B9CF3E-BBA5-E349-A8D5-2D3B74D5F715}" srcOrd="1" destOrd="0" parTransId="{ABB862CB-AC0F-EE4B-8875-7117BE85CC3B}" sibTransId="{A56213E3-DB52-5449-9EA4-2447BF731317}"/>
    <dgm:cxn modelId="{42C3E95F-3B03-B44B-8CB1-A807C69E8A2B}" type="presOf" srcId="{C72A26F6-51F6-4F4C-9E88-F51801D6FF6D}" destId="{D3D87A7E-1B72-3D4F-A623-B41E5F71EE16}" srcOrd="0" destOrd="0" presId="urn:microsoft.com/office/officeart/2005/8/layout/hierarchy3"/>
    <dgm:cxn modelId="{8331F86D-B0D8-A745-A5AD-E2E0DCCE1710}" srcId="{ABC7A0F6-D4B5-7846-8E1D-B464AB71060C}" destId="{F98F6B65-BA4D-A640-9625-021EBFAD37A1}" srcOrd="0" destOrd="0" parTransId="{C72A26F6-51F6-4F4C-9E88-F51801D6FF6D}" sibTransId="{636D0356-1BFD-F646-85A5-79341E524658}"/>
    <dgm:cxn modelId="{E607AD7F-5A95-7544-89DF-D3FEFC5F41CB}" type="presOf" srcId="{ABB862CB-AC0F-EE4B-8875-7117BE85CC3B}" destId="{A0F5E058-EDD8-DD46-9424-E7CDF6DCD3B3}" srcOrd="0" destOrd="0" presId="urn:microsoft.com/office/officeart/2005/8/layout/hierarchy3"/>
    <dgm:cxn modelId="{4C1909BB-B888-F94D-8454-DB6361EBC10F}" srcId="{1619E8A2-ED64-1C43-B4F4-836DA15C5410}" destId="{ABC7A0F6-D4B5-7846-8E1D-B464AB71060C}" srcOrd="0" destOrd="0" parTransId="{62BDA26B-869A-9B45-BEF5-0306A1343328}" sibTransId="{82DB902B-81DA-B544-93C7-55C920B95584}"/>
    <dgm:cxn modelId="{F1E782C6-DC44-9142-B264-7C51ADE332F6}" type="presOf" srcId="{ABC7A0F6-D4B5-7846-8E1D-B464AB71060C}" destId="{F3B537B5-5096-2945-B64B-4EB523A0942A}" srcOrd="0" destOrd="0" presId="urn:microsoft.com/office/officeart/2005/8/layout/hierarchy3"/>
    <dgm:cxn modelId="{C3939ED8-F5B1-9847-9021-33473FC939AD}" type="presOf" srcId="{ABC7A0F6-D4B5-7846-8E1D-B464AB71060C}" destId="{47BD1CC5-8A70-C040-918F-BB1E72EA66FB}" srcOrd="1" destOrd="0" presId="urn:microsoft.com/office/officeart/2005/8/layout/hierarchy3"/>
    <dgm:cxn modelId="{A82210E2-60EB-9B45-93A2-BBAE6A2E8C25}" type="presOf" srcId="{15B9CF3E-BBA5-E349-A8D5-2D3B74D5F715}" destId="{48B383F4-CD3F-2F4C-822A-C48BCA3A1DBE}" srcOrd="0" destOrd="0" presId="urn:microsoft.com/office/officeart/2005/8/layout/hierarchy3"/>
    <dgm:cxn modelId="{58B198FD-DEFE-0249-854E-77A5B7EAB630}" type="presOf" srcId="{F98F6B65-BA4D-A640-9625-021EBFAD37A1}" destId="{0397958B-453B-5C41-8EC5-F9BE59E5ED59}" srcOrd="0" destOrd="0" presId="urn:microsoft.com/office/officeart/2005/8/layout/hierarchy3"/>
    <dgm:cxn modelId="{0AD1F236-EF83-7540-A290-4A218529DEBF}" type="presParOf" srcId="{D7644947-0087-B044-AC4A-D9708F5A2479}" destId="{7EF7BD87-BBDC-C048-85B1-8AE2870DDB50}" srcOrd="0" destOrd="0" presId="urn:microsoft.com/office/officeart/2005/8/layout/hierarchy3"/>
    <dgm:cxn modelId="{2580E5F2-9107-A94F-81C3-D80E5754EA0F}" type="presParOf" srcId="{7EF7BD87-BBDC-C048-85B1-8AE2870DDB50}" destId="{6F77506C-F43E-294D-804E-323C0A8291FC}" srcOrd="0" destOrd="0" presId="urn:microsoft.com/office/officeart/2005/8/layout/hierarchy3"/>
    <dgm:cxn modelId="{D522F814-2C54-8B4F-A668-37DA2AE269E7}" type="presParOf" srcId="{6F77506C-F43E-294D-804E-323C0A8291FC}" destId="{F3B537B5-5096-2945-B64B-4EB523A0942A}" srcOrd="0" destOrd="0" presId="urn:microsoft.com/office/officeart/2005/8/layout/hierarchy3"/>
    <dgm:cxn modelId="{C9BBFD7A-7049-084D-A1B3-218FE4ED7B65}" type="presParOf" srcId="{6F77506C-F43E-294D-804E-323C0A8291FC}" destId="{47BD1CC5-8A70-C040-918F-BB1E72EA66FB}" srcOrd="1" destOrd="0" presId="urn:microsoft.com/office/officeart/2005/8/layout/hierarchy3"/>
    <dgm:cxn modelId="{D72CD970-F47E-EE42-A0B7-2806205C41D1}" type="presParOf" srcId="{7EF7BD87-BBDC-C048-85B1-8AE2870DDB50}" destId="{5780FD1A-88B1-8147-928E-6432F6A51381}" srcOrd="1" destOrd="0" presId="urn:microsoft.com/office/officeart/2005/8/layout/hierarchy3"/>
    <dgm:cxn modelId="{CB460843-2BEB-E44C-B1E3-BC734BC5AE6A}" type="presParOf" srcId="{5780FD1A-88B1-8147-928E-6432F6A51381}" destId="{D3D87A7E-1B72-3D4F-A623-B41E5F71EE16}" srcOrd="0" destOrd="0" presId="urn:microsoft.com/office/officeart/2005/8/layout/hierarchy3"/>
    <dgm:cxn modelId="{B0C07D32-738D-224C-A51A-2562E6D3FCFB}" type="presParOf" srcId="{5780FD1A-88B1-8147-928E-6432F6A51381}" destId="{0397958B-453B-5C41-8EC5-F9BE59E5ED59}" srcOrd="1" destOrd="0" presId="urn:microsoft.com/office/officeart/2005/8/layout/hierarchy3"/>
    <dgm:cxn modelId="{83DB4032-64F8-404A-9690-90F2CC136B05}" type="presParOf" srcId="{5780FD1A-88B1-8147-928E-6432F6A51381}" destId="{A0F5E058-EDD8-DD46-9424-E7CDF6DCD3B3}" srcOrd="2" destOrd="0" presId="urn:microsoft.com/office/officeart/2005/8/layout/hierarchy3"/>
    <dgm:cxn modelId="{E439E505-5379-7E49-B720-B0589704B703}" type="presParOf" srcId="{5780FD1A-88B1-8147-928E-6432F6A51381}" destId="{48B383F4-CD3F-2F4C-822A-C48BCA3A1DB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537B5-5096-2945-B64B-4EB523A0942A}">
      <dsp:nvSpPr>
        <dsp:cNvPr id="0" name=""/>
        <dsp:cNvSpPr/>
      </dsp:nvSpPr>
      <dsp:spPr>
        <a:xfrm>
          <a:off x="992" y="677829"/>
          <a:ext cx="2321718" cy="11608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Team Formation</a:t>
          </a:r>
        </a:p>
      </dsp:txBody>
      <dsp:txXfrm>
        <a:off x="34992" y="711829"/>
        <a:ext cx="2253718" cy="1092859"/>
      </dsp:txXfrm>
    </dsp:sp>
    <dsp:sp modelId="{0BDB8895-839D-A544-8ED2-6552410EE9BF}">
      <dsp:nvSpPr>
        <dsp:cNvPr id="0" name=""/>
        <dsp:cNvSpPr/>
      </dsp:nvSpPr>
      <dsp:spPr>
        <a:xfrm>
          <a:off x="233164" y="1838688"/>
          <a:ext cx="232171" cy="870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644"/>
              </a:lnTo>
              <a:lnTo>
                <a:pt x="232171" y="87064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C3FAD-B29A-524E-86A5-31A080266242}">
      <dsp:nvSpPr>
        <dsp:cNvPr id="0" name=""/>
        <dsp:cNvSpPr/>
      </dsp:nvSpPr>
      <dsp:spPr>
        <a:xfrm>
          <a:off x="465335" y="2128903"/>
          <a:ext cx="1857374" cy="11608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1. Who Do You Most Trust?</a:t>
          </a:r>
        </a:p>
      </dsp:txBody>
      <dsp:txXfrm>
        <a:off x="499335" y="2162903"/>
        <a:ext cx="1789374" cy="1092859"/>
      </dsp:txXfrm>
    </dsp:sp>
    <dsp:sp modelId="{657C02AB-4738-B940-B1F9-FCB94115BED0}">
      <dsp:nvSpPr>
        <dsp:cNvPr id="0" name=""/>
        <dsp:cNvSpPr/>
      </dsp:nvSpPr>
      <dsp:spPr>
        <a:xfrm>
          <a:off x="2903140" y="677829"/>
          <a:ext cx="2321718" cy="11608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Proposal Development &amp; Writing</a:t>
          </a:r>
        </a:p>
      </dsp:txBody>
      <dsp:txXfrm>
        <a:off x="2937140" y="711829"/>
        <a:ext cx="2253718" cy="1092859"/>
      </dsp:txXfrm>
    </dsp:sp>
    <dsp:sp modelId="{FB8476DE-9310-2A49-8F6A-01632F50F0AF}">
      <dsp:nvSpPr>
        <dsp:cNvPr id="0" name=""/>
        <dsp:cNvSpPr/>
      </dsp:nvSpPr>
      <dsp:spPr>
        <a:xfrm>
          <a:off x="3135312" y="1838688"/>
          <a:ext cx="232171" cy="870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644"/>
              </a:lnTo>
              <a:lnTo>
                <a:pt x="232171" y="87064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5F856-B5EC-6D40-85E2-3E268731EB02}">
      <dsp:nvSpPr>
        <dsp:cNvPr id="0" name=""/>
        <dsp:cNvSpPr/>
      </dsp:nvSpPr>
      <dsp:spPr>
        <a:xfrm>
          <a:off x="3367484" y="2128903"/>
          <a:ext cx="1857374" cy="11608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2. Identity Wheel</a:t>
          </a:r>
        </a:p>
      </dsp:txBody>
      <dsp:txXfrm>
        <a:off x="3401484" y="2162903"/>
        <a:ext cx="1789374" cy="1092859"/>
      </dsp:txXfrm>
    </dsp:sp>
    <dsp:sp modelId="{80420C74-EA50-F648-959A-9237580095E3}">
      <dsp:nvSpPr>
        <dsp:cNvPr id="0" name=""/>
        <dsp:cNvSpPr/>
      </dsp:nvSpPr>
      <dsp:spPr>
        <a:xfrm>
          <a:off x="5805289" y="677829"/>
          <a:ext cx="2321718" cy="11608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Active Research Teams</a:t>
          </a:r>
        </a:p>
      </dsp:txBody>
      <dsp:txXfrm>
        <a:off x="5839289" y="711829"/>
        <a:ext cx="2253718" cy="1092859"/>
      </dsp:txXfrm>
    </dsp:sp>
    <dsp:sp modelId="{D3D87A7E-1B72-3D4F-A623-B41E5F71EE16}">
      <dsp:nvSpPr>
        <dsp:cNvPr id="0" name=""/>
        <dsp:cNvSpPr/>
      </dsp:nvSpPr>
      <dsp:spPr>
        <a:xfrm>
          <a:off x="6037460" y="1838688"/>
          <a:ext cx="232171" cy="870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644"/>
              </a:lnTo>
              <a:lnTo>
                <a:pt x="232171" y="87064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7958B-453B-5C41-8EC5-F9BE59E5ED59}">
      <dsp:nvSpPr>
        <dsp:cNvPr id="0" name=""/>
        <dsp:cNvSpPr/>
      </dsp:nvSpPr>
      <dsp:spPr>
        <a:xfrm>
          <a:off x="6269632" y="2128903"/>
          <a:ext cx="1857374" cy="11608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3. Psychological Safety</a:t>
          </a:r>
        </a:p>
      </dsp:txBody>
      <dsp:txXfrm>
        <a:off x="6303632" y="2162903"/>
        <a:ext cx="1789374" cy="1092859"/>
      </dsp:txXfrm>
    </dsp:sp>
    <dsp:sp modelId="{A0F5E058-EDD8-DD46-9424-E7CDF6DCD3B3}">
      <dsp:nvSpPr>
        <dsp:cNvPr id="0" name=""/>
        <dsp:cNvSpPr/>
      </dsp:nvSpPr>
      <dsp:spPr>
        <a:xfrm>
          <a:off x="6037460" y="1838688"/>
          <a:ext cx="232171" cy="2321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1718"/>
              </a:lnTo>
              <a:lnTo>
                <a:pt x="232171" y="232171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383F4-CD3F-2F4C-822A-C48BCA3A1DBE}">
      <dsp:nvSpPr>
        <dsp:cNvPr id="0" name=""/>
        <dsp:cNvSpPr/>
      </dsp:nvSpPr>
      <dsp:spPr>
        <a:xfrm>
          <a:off x="6269632" y="3579978"/>
          <a:ext cx="1857374" cy="11608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4. Identification with Team</a:t>
          </a:r>
        </a:p>
      </dsp:txBody>
      <dsp:txXfrm>
        <a:off x="6303632" y="3613978"/>
        <a:ext cx="1789374" cy="10928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537B5-5096-2945-B64B-4EB523A0942A}">
      <dsp:nvSpPr>
        <dsp:cNvPr id="0" name=""/>
        <dsp:cNvSpPr/>
      </dsp:nvSpPr>
      <dsp:spPr>
        <a:xfrm>
          <a:off x="195319" y="1025"/>
          <a:ext cx="1725837" cy="8629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Team Formation</a:t>
          </a:r>
        </a:p>
      </dsp:txBody>
      <dsp:txXfrm>
        <a:off x="220593" y="26299"/>
        <a:ext cx="1675289" cy="812370"/>
      </dsp:txXfrm>
    </dsp:sp>
    <dsp:sp modelId="{0BDB8895-839D-A544-8ED2-6552410EE9BF}">
      <dsp:nvSpPr>
        <dsp:cNvPr id="0" name=""/>
        <dsp:cNvSpPr/>
      </dsp:nvSpPr>
      <dsp:spPr>
        <a:xfrm>
          <a:off x="367903" y="863944"/>
          <a:ext cx="172583" cy="647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7189"/>
              </a:lnTo>
              <a:lnTo>
                <a:pt x="172583" y="647189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C3FAD-B29A-524E-86A5-31A080266242}">
      <dsp:nvSpPr>
        <dsp:cNvPr id="0" name=""/>
        <dsp:cNvSpPr/>
      </dsp:nvSpPr>
      <dsp:spPr>
        <a:xfrm>
          <a:off x="540486" y="1079673"/>
          <a:ext cx="1380669" cy="862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Who Do You Most Trust?</a:t>
          </a:r>
        </a:p>
      </dsp:txBody>
      <dsp:txXfrm>
        <a:off x="565760" y="1104947"/>
        <a:ext cx="1330121" cy="8123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C02AB-4738-B940-B1F9-FCB94115BED0}">
      <dsp:nvSpPr>
        <dsp:cNvPr id="0" name=""/>
        <dsp:cNvSpPr/>
      </dsp:nvSpPr>
      <dsp:spPr>
        <a:xfrm>
          <a:off x="0" y="149013"/>
          <a:ext cx="1899088" cy="9495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Proposal Development &amp; Writing</a:t>
          </a:r>
        </a:p>
      </dsp:txBody>
      <dsp:txXfrm>
        <a:off x="27811" y="176824"/>
        <a:ext cx="1843466" cy="893922"/>
      </dsp:txXfrm>
    </dsp:sp>
    <dsp:sp modelId="{FB8476DE-9310-2A49-8F6A-01632F50F0AF}">
      <dsp:nvSpPr>
        <dsp:cNvPr id="0" name=""/>
        <dsp:cNvSpPr/>
      </dsp:nvSpPr>
      <dsp:spPr>
        <a:xfrm>
          <a:off x="189908" y="1098557"/>
          <a:ext cx="189908" cy="712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157"/>
              </a:lnTo>
              <a:lnTo>
                <a:pt x="189908" y="71215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5F856-B5EC-6D40-85E2-3E268731EB02}">
      <dsp:nvSpPr>
        <dsp:cNvPr id="0" name=""/>
        <dsp:cNvSpPr/>
      </dsp:nvSpPr>
      <dsp:spPr>
        <a:xfrm>
          <a:off x="379817" y="1335943"/>
          <a:ext cx="1519270" cy="9495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Identity Wheel</a:t>
          </a:r>
        </a:p>
      </dsp:txBody>
      <dsp:txXfrm>
        <a:off x="407628" y="1363754"/>
        <a:ext cx="1463648" cy="8939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537B5-5096-2945-B64B-4EB523A0942A}">
      <dsp:nvSpPr>
        <dsp:cNvPr id="0" name=""/>
        <dsp:cNvSpPr/>
      </dsp:nvSpPr>
      <dsp:spPr>
        <a:xfrm>
          <a:off x="0" y="48708"/>
          <a:ext cx="1899087" cy="9495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Active </a:t>
          </a:r>
          <a:r>
            <a:rPr lang="en-US" sz="2100" kern="1200" dirty="0"/>
            <a:t>Research Teams</a:t>
          </a:r>
        </a:p>
      </dsp:txBody>
      <dsp:txXfrm>
        <a:off x="27811" y="76519"/>
        <a:ext cx="1843465" cy="893921"/>
      </dsp:txXfrm>
    </dsp:sp>
    <dsp:sp modelId="{D3D87A7E-1B72-3D4F-A623-B41E5F71EE16}">
      <dsp:nvSpPr>
        <dsp:cNvPr id="0" name=""/>
        <dsp:cNvSpPr/>
      </dsp:nvSpPr>
      <dsp:spPr>
        <a:xfrm>
          <a:off x="189908" y="998251"/>
          <a:ext cx="189908" cy="712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157"/>
              </a:lnTo>
              <a:lnTo>
                <a:pt x="189908" y="71215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7958B-453B-5C41-8EC5-F9BE59E5ED59}">
      <dsp:nvSpPr>
        <dsp:cNvPr id="0" name=""/>
        <dsp:cNvSpPr/>
      </dsp:nvSpPr>
      <dsp:spPr>
        <a:xfrm>
          <a:off x="379817" y="1235637"/>
          <a:ext cx="1519269" cy="9495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Psychological Safety</a:t>
          </a:r>
        </a:p>
      </dsp:txBody>
      <dsp:txXfrm>
        <a:off x="407628" y="1263448"/>
        <a:ext cx="1463647" cy="893921"/>
      </dsp:txXfrm>
    </dsp:sp>
    <dsp:sp modelId="{A0F5E058-EDD8-DD46-9424-E7CDF6DCD3B3}">
      <dsp:nvSpPr>
        <dsp:cNvPr id="0" name=""/>
        <dsp:cNvSpPr/>
      </dsp:nvSpPr>
      <dsp:spPr>
        <a:xfrm>
          <a:off x="189908" y="998251"/>
          <a:ext cx="189908" cy="18990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9087"/>
              </a:lnTo>
              <a:lnTo>
                <a:pt x="189908" y="189908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383F4-CD3F-2F4C-822A-C48BCA3A1DBE}">
      <dsp:nvSpPr>
        <dsp:cNvPr id="0" name=""/>
        <dsp:cNvSpPr/>
      </dsp:nvSpPr>
      <dsp:spPr>
        <a:xfrm>
          <a:off x="379817" y="2422567"/>
          <a:ext cx="1519269" cy="9495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806477"/>
              <a:satOff val="-11807"/>
              <a:lumOff val="7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Identification with Team</a:t>
          </a:r>
        </a:p>
      </dsp:txBody>
      <dsp:txXfrm>
        <a:off x="407628" y="2450378"/>
        <a:ext cx="1463647" cy="893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8020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0" name="Google Shape;1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6" name="Google Shape;2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1" name="Google Shape;29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8941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4" name="Google Shape;26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9" name="Google Shape;2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d9be63430_6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11d9be63430_6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g11d9be63430_6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5" name="Google Shape;2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da67593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1da67593d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g11da67593d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dirty="0"/>
              <a:t>FIND BETTER DEFINITIONS that are easier to explain / present … ID is self-concept, Identification is the process through which own self-concept comes to overlap with a particular group.</a:t>
            </a:r>
            <a:endParaRPr dirty="0"/>
          </a:p>
        </p:txBody>
      </p:sp>
      <p:sp>
        <p:nvSpPr>
          <p:cNvPr id="113" name="Google Shape;11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5AAF1-17F6-4314-A258-E5AF462A37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11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5AAF1-17F6-4314-A258-E5AF462A37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64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d9be6343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11d9be6343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6" name="Google Shape;106;g11d9be63430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d9be63430_6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11d9be63430_6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g11d9be63430_6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310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accent6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C1B4E-37C5-CD4E-33C2-8B287E3D6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6292" y="5843553"/>
            <a:ext cx="3908659" cy="901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accent6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F57F50-FED8-D999-8CCF-B52E726622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6292" y="5843553"/>
            <a:ext cx="3908659" cy="901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662496-0ECA-B8A8-129F-9B9ED30830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6292" y="5843553"/>
            <a:ext cx="3908659" cy="901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nter text with top bor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217CA4-9423-45D5-AD1D-2415B600F1DD}"/>
              </a:ext>
            </a:extLst>
          </p:cNvPr>
          <p:cNvSpPr/>
          <p:nvPr userDrawn="1"/>
        </p:nvSpPr>
        <p:spPr>
          <a:xfrm>
            <a:off x="0" y="0"/>
            <a:ext cx="12192000" cy="10814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289878"/>
            <a:ext cx="11160409" cy="791526"/>
          </a:xfrm>
        </p:spPr>
        <p:txBody>
          <a:bodyPr anchor="t"/>
          <a:lstStyle>
            <a:lvl1pPr algn="l">
              <a:defRPr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D4D2913-590B-9043-95AF-C53DD7524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740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accent6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7A5303-9A6A-723E-BFD8-3A60DCE7F8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6292" y="5843553"/>
            <a:ext cx="3908659" cy="901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1">
                <a:solidFill>
                  <a:schemeClr val="accent6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ACB530-72CB-FC0B-6CC7-B86B40030E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6292" y="5843553"/>
            <a:ext cx="3908659" cy="901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5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FD8144-A4B9-9F57-15FE-0BCB34645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6292" y="5843553"/>
            <a:ext cx="3908659" cy="901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accent6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3159AB-EBF2-F322-BB4C-3118D912C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6292" y="5843553"/>
            <a:ext cx="3908659" cy="901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accent6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5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5F583C-B145-FD94-4870-0C24E0B2C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6292" y="5843553"/>
            <a:ext cx="3908659" cy="901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226A3D-E12A-39E6-E036-A620AD2FD1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6292" y="5843553"/>
            <a:ext cx="3908659" cy="901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>
                <a:solidFill>
                  <a:schemeClr val="accent6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A2A7E4-8176-F2C5-7A4E-2133F1A04C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6292" y="5843553"/>
            <a:ext cx="3908659" cy="901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>
                <a:solidFill>
                  <a:schemeClr val="accent6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1AB905-EF20-9F18-F7C9-33F561E015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6292" y="5843553"/>
            <a:ext cx="3908659" cy="9014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3960E9-9354-BE36-91C9-68C40259BCE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036292" y="5843553"/>
            <a:ext cx="3908659" cy="90141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chemeClr val="accent6">
              <a:lumMod val="75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44D9D5-7710-B06E-E2B5-F0E6395B9D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072009" cy="2387600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Identity and Identification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187966-B233-1CE0-B3CD-F4DBDE3B4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4642">
            <a:off x="7804326" y="927242"/>
            <a:ext cx="2775233" cy="4320283"/>
          </a:xfrm>
          <a:prstGeom prst="rect">
            <a:avLst/>
          </a:prstGeom>
        </p:spPr>
      </p:pic>
      <p:sp>
        <p:nvSpPr>
          <p:cNvPr id="11" name="Subtitle 10">
            <a:extLst>
              <a:ext uri="{FF2B5EF4-FFF2-40B4-BE49-F238E27FC236}">
                <a16:creationId xmlns:a16="http://schemas.microsoft.com/office/drawing/2014/main" id="{950BEB2F-D6BA-581E-333C-40DAA4C7C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5072009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</a:rPr>
              <a:t>Leveraging Diversity by </a:t>
            </a:r>
          </a:p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</a:rPr>
              <a:t>Creating Inclusive Teams</a:t>
            </a:r>
          </a:p>
        </p:txBody>
      </p:sp>
    </p:spTree>
    <p:extLst>
      <p:ext uri="{BB962C8B-B14F-4D97-AF65-F5344CB8AC3E}">
        <p14:creationId xmlns:p14="http://schemas.microsoft.com/office/powerpoint/2010/main" val="2111608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1E1B-2AD8-B842-AD45-0C4572D3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Bibliometric Evidence – Gender in Co-Authorship Teams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F14A3-D092-4B64-F6F2-3553D2D71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i="1" dirty="0"/>
              <a:t>Campbell, L. G., </a:t>
            </a:r>
            <a:r>
              <a:rPr lang="en-US" sz="2800" i="1" dirty="0" err="1"/>
              <a:t>Mehtani</a:t>
            </a:r>
            <a:r>
              <a:rPr lang="en-US" sz="2800" i="1" dirty="0"/>
              <a:t>, S., Dozier, M. E., &amp; Rinehart, J. (2013). Gender-heterogeneous working groups produce higher quality science. </a:t>
            </a:r>
            <a:r>
              <a:rPr lang="en-US" sz="2800" i="1" dirty="0" err="1"/>
              <a:t>PloS</a:t>
            </a:r>
            <a:r>
              <a:rPr lang="en-US" sz="2800" i="1" dirty="0"/>
              <a:t> one, 8(10), e79147.</a:t>
            </a:r>
          </a:p>
          <a:p>
            <a:endParaRPr lang="en-US" dirty="0"/>
          </a:p>
          <a:p>
            <a:pPr lvl="1"/>
            <a:r>
              <a:rPr lang="en-US" sz="2800" dirty="0"/>
              <a:t>Among ecology and environmental scientists, 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authorship teams with at least one woman received 34% more citations </a:t>
            </a:r>
            <a:r>
              <a:rPr lang="en-US" sz="2800" dirty="0"/>
              <a:t>than publications produced by homogeneous teams, and that peers perceive the publications produced by gender-diverse groups to be of higher quality.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657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1E1B-2AD8-B842-AD45-0C4572D3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Bibliometric Evidence – Ethnic Diversity in Co-Authorship Teams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F14A3-D092-4B64-F6F2-3553D2D71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7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Freeman, R. B., &amp; Huang, W. (2015). Collaborating with people like me: Ethnic </a:t>
            </a:r>
            <a:r>
              <a:rPr lang="en-US" sz="27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coauthorship</a:t>
            </a:r>
            <a:r>
              <a:rPr lang="en-US" sz="27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within the United States. Journal of Labor Economics, 33(S1), S289-S318.</a:t>
            </a:r>
          </a:p>
          <a:p>
            <a:endParaRPr lang="en-US" sz="2700" dirty="0">
              <a:cs typeface="Times New Roman" panose="02020603050405020304" pitchFamily="18" charset="0"/>
            </a:endParaRPr>
          </a:p>
          <a:p>
            <a:pPr lvl="1"/>
            <a:r>
              <a:rPr lang="en-US" sz="2700" dirty="0"/>
              <a:t>By examining the ethnic identity of authors in over 2.5 million scientific papers written by US-based authors from 1985 to 2008, we find that persons of similar ethnicity coauthor together more frequently than predicted by their proportion among authors. The </a:t>
            </a:r>
            <a:r>
              <a:rPr lang="en-US" sz="27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greater homophily is associated with publication in lower-impact journals and with fewer citations</a:t>
            </a:r>
            <a:r>
              <a:rPr lang="en-US" sz="2700" dirty="0"/>
              <a:t>.</a:t>
            </a: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48183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1DA23-C77A-DEB4-AD18-08B089532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Diversity and Social Sensitivity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8E5BF-24CD-308D-9C78-C425279D2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251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</a:t>
            </a:r>
            <a:r>
              <a:rPr lang="en-US" b="1" u="none" strike="noStrike" dirty="0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ollective intelligence” </a:t>
            </a:r>
            <a:r>
              <a:rPr lang="en-US" b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appears to be </a:t>
            </a: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 with the 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social sensitivity of group members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equality in distribution of conversational turn-taking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proportion of females in the group</a:t>
            </a:r>
          </a:p>
          <a:p>
            <a:endParaRPr lang="en-US" b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 is not strongly correlated with the average or maximum individual intelligence of group members </a:t>
            </a:r>
            <a:r>
              <a:rPr lang="en-US" b="0" i="1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0" i="1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Woolley</a:t>
            </a:r>
            <a:r>
              <a:rPr lang="en-US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2010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866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Diverse Teams in Organizations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Positive effects on creativity, innovation, and productivity </a:t>
            </a:r>
          </a:p>
          <a:p>
            <a:pPr lvl="1"/>
            <a:r>
              <a:rPr lang="en-US" dirty="0"/>
              <a:t>Hong &amp; Page 2004</a:t>
            </a:r>
          </a:p>
          <a:p>
            <a:endParaRPr lang="en-US" dirty="0"/>
          </a:p>
        </p:txBody>
      </p:sp>
      <p:pic>
        <p:nvPicPr>
          <p:cNvPr id="5122" name="Picture 2" descr="http://www.rikvin.com/wp-content/uploads/2013/12/diverse-te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692" y="3113903"/>
            <a:ext cx="2255108" cy="225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4E52D3-4EDF-074D-A1D3-625C410E0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668" y="2621806"/>
            <a:ext cx="2648783" cy="39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4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1d9be63430_1_0"/>
          <p:cNvSpPr txBox="1">
            <a:spLocks noGrp="1"/>
          </p:cNvSpPr>
          <p:nvPr>
            <p:ph type="title"/>
          </p:nvPr>
        </p:nvSpPr>
        <p:spPr>
          <a:xfrm>
            <a:off x="6019798" y="365126"/>
            <a:ext cx="5334001" cy="127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85D"/>
              </a:buClr>
              <a:buSzPts val="2600"/>
            </a:pPr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Other Diverse Identities to Consider</a:t>
            </a:r>
            <a:endParaRPr sz="3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5D55E7-356B-5FB9-C649-353927871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92" y="152400"/>
            <a:ext cx="5334000" cy="6553200"/>
          </a:xfrm>
          <a:prstGeom prst="rect">
            <a:avLst/>
          </a:prstGeom>
        </p:spPr>
      </p:pic>
      <p:sp>
        <p:nvSpPr>
          <p:cNvPr id="8" name="Google Shape;108;g11d9be63430_1_0">
            <a:extLst>
              <a:ext uri="{FF2B5EF4-FFF2-40B4-BE49-F238E27FC236}">
                <a16:creationId xmlns:a16="http://schemas.microsoft.com/office/drawing/2014/main" id="{9F47B2FA-817B-8699-561D-0811B0EF272B}"/>
              </a:ext>
            </a:extLst>
          </p:cNvPr>
          <p:cNvSpPr txBox="1">
            <a:spLocks/>
          </p:cNvSpPr>
          <p:nvPr/>
        </p:nvSpPr>
        <p:spPr>
          <a:xfrm>
            <a:off x="6096000" y="4955059"/>
            <a:ext cx="5334001" cy="761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9285D"/>
              </a:buClr>
              <a:buSzPts val="2600"/>
              <a:buFont typeface="Arial"/>
              <a:buNone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(Handout 1: Diverse Identities)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5BA3F1-9AE2-D804-4298-784B1E145028}"/>
              </a:ext>
            </a:extLst>
          </p:cNvPr>
          <p:cNvSpPr txBox="1"/>
          <p:nvPr/>
        </p:nvSpPr>
        <p:spPr>
          <a:xfrm>
            <a:off x="6190735" y="1915297"/>
            <a:ext cx="49550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Expect Intersectional Diversity in Your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Differences are Visible and Invisible</a:t>
            </a:r>
            <a:endParaRPr lang="en-US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2E04-E0F8-3380-6F8F-82D9F49E4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Definitions</a:t>
            </a:r>
            <a:endParaRPr lang="en-US" dirty="0"/>
          </a:p>
        </p:txBody>
      </p:sp>
      <p:sp>
        <p:nvSpPr>
          <p:cNvPr id="4" name="Google Shape;116;p37">
            <a:extLst>
              <a:ext uri="{FF2B5EF4-FFF2-40B4-BE49-F238E27FC236}">
                <a16:creationId xmlns:a16="http://schemas.microsoft.com/office/drawing/2014/main" id="{C45F3F9F-E5FF-4D8E-D8D8-64B286CED3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87837"/>
            <a:ext cx="10515600" cy="50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ct val="100000"/>
              <a:buNone/>
            </a:pPr>
            <a:r>
              <a:rPr lang="en-US" sz="3200" b="1" i="1" dirty="0">
                <a:solidFill>
                  <a:schemeClr val="accent4"/>
                </a:solidFill>
              </a:rPr>
              <a:t>Intersectionality</a:t>
            </a:r>
            <a:r>
              <a:rPr lang="en-US" sz="3200" i="1" dirty="0">
                <a:solidFill>
                  <a:schemeClr val="accent4"/>
                </a:solidFill>
              </a:rPr>
              <a:t>: </a:t>
            </a:r>
          </a:p>
          <a:p>
            <a:pPr lvl="1" indent="-457200">
              <a:spcBef>
                <a:spcPts val="0"/>
              </a:spcBef>
              <a:buClr>
                <a:srgbClr val="1C6294"/>
              </a:buClr>
              <a:buSzPct val="100000"/>
            </a:pPr>
            <a:r>
              <a:rPr lang="en-US" sz="2800" b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 interconnected nature of social categorizations such as race, class, and gender as they apply to a given individual or group, creating overlapping and interdependent systems of discrimination or disadvantage</a:t>
            </a:r>
          </a:p>
          <a:p>
            <a:pPr lvl="1" indent="-457200">
              <a:spcBef>
                <a:spcPts val="0"/>
              </a:spcBef>
              <a:buClr>
                <a:srgbClr val="1C6294"/>
              </a:buClr>
              <a:buSzPct val="100000"/>
            </a:pP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indent="-457200">
              <a:spcBef>
                <a:spcPts val="0"/>
              </a:spcBef>
              <a:buClr>
                <a:srgbClr val="1C6294"/>
              </a:buClr>
              <a:buSzPct val="100000"/>
            </a:pP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framework to analyze how systems of power, oppression, and privilege impact individuals’ lived experiences based on their various social-group identities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</a:rPr>
              <a:t>(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Crenshaw, 1991; Collins, 1990</a:t>
            </a:r>
            <a:r>
              <a:rPr lang="en-US" sz="2800" i="1" dirty="0">
                <a:solidFill>
                  <a:schemeClr val="tx1"/>
                </a:solidFill>
                <a:effectLst/>
              </a:rPr>
              <a:t> </a:t>
            </a:r>
            <a:r>
              <a:rPr lang="en-US" sz="2800" i="1" dirty="0">
                <a:solidFill>
                  <a:schemeClr val="tx1"/>
                </a:solidFill>
              </a:rPr>
              <a:t>)</a:t>
            </a:r>
            <a:endParaRPr sz="2800" i="1" dirty="0">
              <a:solidFill>
                <a:schemeClr val="tx1"/>
              </a:solidFill>
            </a:endParaRPr>
          </a:p>
          <a:p>
            <a:pPr lvl="1" indent="-457200">
              <a:buClr>
                <a:srgbClr val="1C6294"/>
              </a:buClr>
              <a:buSzPct val="100000"/>
            </a:pPr>
            <a:endParaRPr lang="en-US" sz="2800" dirty="0">
              <a:solidFill>
                <a:schemeClr val="tx1"/>
              </a:solidFill>
            </a:endParaRPr>
          </a:p>
          <a:p>
            <a:pPr lvl="1" indent="-457200">
              <a:buClr>
                <a:srgbClr val="1C6294"/>
              </a:buClr>
              <a:buSzPct val="100000"/>
            </a:pPr>
            <a:r>
              <a:rPr lang="en-US" sz="2800" dirty="0">
                <a:solidFill>
                  <a:schemeClr val="tx1"/>
                </a:solidFill>
              </a:rPr>
              <a:t>Can result in an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“accumulation of disadvantage” wherein multiple small biases in the same direction are compounded to have a large effect 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Valian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1998)</a:t>
            </a:r>
            <a:r>
              <a:rPr lang="en-US" sz="2800" i="1" dirty="0">
                <a:solidFill>
                  <a:schemeClr val="tx1"/>
                </a:solidFill>
                <a:effectLst/>
              </a:rPr>
              <a:t> </a:t>
            </a:r>
            <a:endParaRPr lang="en-US" sz="2800" i="1" dirty="0">
              <a:solidFill>
                <a:schemeClr val="tx1"/>
              </a:solidFill>
            </a:endParaRPr>
          </a:p>
          <a:p>
            <a:pPr marL="228600" lvl="0" indent="-4063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200" i="1" dirty="0">
              <a:solidFill>
                <a:srgbClr val="1C62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2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1d9be63430_6_19"/>
          <p:cNvSpPr txBox="1">
            <a:spLocks noGrp="1"/>
          </p:cNvSpPr>
          <p:nvPr>
            <p:ph type="title"/>
          </p:nvPr>
        </p:nvSpPr>
        <p:spPr>
          <a:xfrm>
            <a:off x="1070675" y="2177397"/>
            <a:ext cx="7233066" cy="250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chemeClr val="accent4"/>
                </a:solidFill>
              </a:rPr>
              <a:t>It is not enough to add diversity and </a:t>
            </a:r>
            <a:r>
              <a:rPr lang="en-US" i="1" dirty="0">
                <a:solidFill>
                  <a:schemeClr val="accent4"/>
                </a:solidFill>
              </a:rPr>
              <a:t>stir</a:t>
            </a:r>
            <a:r>
              <a:rPr lang="en-US" b="1" dirty="0">
                <a:solidFill>
                  <a:schemeClr val="accent4"/>
                </a:solidFill>
              </a:rPr>
              <a:t>…</a:t>
            </a:r>
            <a:br>
              <a:rPr lang="en-US" b="1" dirty="0">
                <a:solidFill>
                  <a:schemeClr val="accent4"/>
                </a:solidFill>
              </a:rPr>
            </a:br>
            <a:br>
              <a:rPr lang="en-US" b="1" dirty="0">
                <a:solidFill>
                  <a:schemeClr val="accent4"/>
                </a:solidFill>
              </a:rPr>
            </a:br>
            <a:br>
              <a:rPr lang="en-US" b="1" dirty="0">
                <a:solidFill>
                  <a:schemeClr val="accent4"/>
                </a:solidFill>
              </a:rPr>
            </a:br>
            <a:r>
              <a:rPr lang="en-US" b="1" dirty="0"/>
              <a:t>INCLUSION is also necessary</a:t>
            </a:r>
            <a:endParaRPr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D9921-12E4-88C1-4D8B-A50FD5A5E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021" y="1450089"/>
            <a:ext cx="3506832" cy="36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85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2BDF6-672F-5D4C-04D2-82F7FC34A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573B9-D770-65B1-5D82-4FF1D1571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ct val="100000"/>
              <a:buNone/>
            </a:pPr>
            <a:r>
              <a:rPr lang="en-US" sz="3200" b="1" i="1" dirty="0">
                <a:solidFill>
                  <a:schemeClr val="accent4"/>
                </a:solidFill>
              </a:rPr>
              <a:t>Inclusion</a:t>
            </a:r>
            <a:r>
              <a:rPr lang="en-US" sz="32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0" i="0" u="none" strike="noStrike" dirty="0">
                <a:solidFill>
                  <a:srgbClr val="3A3B4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Ensuring that people feel a sense of belonging in the workplace. This means that every employee feels comfortable and supported by the organization when it comes to being their authentic selves.</a:t>
            </a:r>
            <a:endParaRPr lang="en-US" sz="3200" b="1" i="1" dirty="0">
              <a:solidFill>
                <a:schemeClr val="accent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ct val="100000"/>
              <a:buNone/>
            </a:pPr>
            <a:endParaRPr lang="en-US" sz="3200" b="1" i="1" dirty="0">
              <a:solidFill>
                <a:schemeClr val="accent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ct val="100000"/>
              <a:buNone/>
            </a:pPr>
            <a:r>
              <a:rPr lang="en-US" sz="3200" b="1" i="1" dirty="0">
                <a:solidFill>
                  <a:schemeClr val="accent4"/>
                </a:solidFill>
              </a:rPr>
              <a:t>Equity</a:t>
            </a:r>
            <a:r>
              <a:rPr lang="en-US" sz="3200" i="1" dirty="0">
                <a:solidFill>
                  <a:schemeClr val="accent4"/>
                </a:solidFill>
              </a:rPr>
              <a:t>: </a:t>
            </a:r>
            <a:r>
              <a:rPr lang="en-US" sz="3200" b="0" i="0" u="none" strike="noStrike" dirty="0">
                <a:solidFill>
                  <a:srgbClr val="3A3B4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Ensuring that practices and programs are impartial, fair, and provide equal possible outcomes for every individual, according to varied disadvantages and privilege.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55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CDBD-D9F6-A8B8-03CF-CC984C047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Leadership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3450D-D5B6-0B3D-4F44-248DB312B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ncluding others in discussions and decisions in which their voices and perspectives might otherwise be absent</a:t>
            </a:r>
          </a:p>
          <a:p>
            <a:pPr lvl="1"/>
            <a:r>
              <a:rPr lang="en-US" sz="32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(Edmondson, Kramer, &amp; Cook, 2004; Nembhard &amp; Edmondson, 2006)</a:t>
            </a:r>
          </a:p>
          <a:p>
            <a:pPr lvl="1"/>
            <a:endParaRPr lang="en-US" sz="32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Avoid self-serving leadership: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putting </a:t>
            </a:r>
            <a:r>
              <a: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your own interests above both your team members’ needs and the goals of the organization </a:t>
            </a:r>
          </a:p>
          <a:p>
            <a:pPr lvl="1"/>
            <a:r>
              <a:rPr lang="en-US" sz="2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0" i="1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Peng, Wang, &amp; Chen, 2019; </a:t>
            </a:r>
            <a:r>
              <a:rPr lang="en-US" sz="2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Camps, Decoster, &amp; Stouten, 2012).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29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EF8B6-F512-1028-45C3-B8AF467C2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Equitable Work Environments and Inclusive Organizational Policies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0CE52-02F3-0C8F-A4D0-DB75F22DC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800" dirty="0"/>
              <a:t>“</a:t>
            </a:r>
            <a:r>
              <a:rPr lang="en-US" sz="2800" b="1" dirty="0">
                <a:solidFill>
                  <a:schemeClr val="accent3"/>
                </a:solidFill>
              </a:rPr>
              <a:t>Under conditions of equitable and integrated work environments</a:t>
            </a:r>
            <a:r>
              <a:rPr lang="en-US" sz="2800" dirty="0"/>
              <a:t>, diversity leads to creativity, innovation, productivity... Thus, effective policies for diversity in science and engineering must also </a:t>
            </a:r>
            <a:r>
              <a:rPr lang="en-US" sz="2800" dirty="0">
                <a:solidFill>
                  <a:schemeClr val="tx1"/>
                </a:solidFill>
              </a:rPr>
              <a:t>address integration in the organizational contexts in </a:t>
            </a:r>
            <a:r>
              <a:rPr lang="en-US" sz="2800" dirty="0"/>
              <a:t>which diverse teams are embedded” </a:t>
            </a:r>
          </a:p>
          <a:p>
            <a:pPr marL="114300" indent="0">
              <a:buNone/>
            </a:pPr>
            <a:r>
              <a:rPr lang="en-US" i="1" dirty="0"/>
              <a:t>	</a:t>
            </a:r>
            <a:r>
              <a:rPr lang="en-US" sz="2800" i="1" dirty="0"/>
              <a:t>(</a:t>
            </a:r>
            <a:r>
              <a:rPr lang="en-US" i="1" dirty="0"/>
              <a:t>Smith-</a:t>
            </a:r>
            <a:r>
              <a:rPr lang="en-US" i="1" dirty="0" err="1"/>
              <a:t>Doerr</a:t>
            </a:r>
            <a:r>
              <a:rPr lang="en-US" i="1" dirty="0"/>
              <a:t>, Alegria, &amp; Sacco, 2017)</a:t>
            </a:r>
            <a:r>
              <a:rPr lang="en-US" dirty="0"/>
              <a:t>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190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136FCB-7793-540C-8072-AC112C9B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These materials were developed by the Center for Research, Excellence, and Diversity in Team Scholarship (CREDITS) - https://</a:t>
            </a:r>
            <a:r>
              <a:rPr lang="en-US" dirty="0" err="1"/>
              <a:t>credits.ucsb.edu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C731D-B380-DCBC-E0C9-A8D00038B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67847"/>
            <a:ext cx="10515600" cy="305414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NSF ADVANCE Funding, 2015-2022</a:t>
            </a:r>
          </a:p>
          <a:p>
            <a:r>
              <a:rPr lang="en-US" dirty="0"/>
              <a:t>https://</a:t>
            </a:r>
            <a:r>
              <a:rPr lang="en-US" dirty="0" err="1"/>
              <a:t>new.nsf.gov</a:t>
            </a:r>
            <a:r>
              <a:rPr lang="en-US" dirty="0"/>
              <a:t>/funding/opportunities/advance-organizational-change-gender-equity-stem</a:t>
            </a:r>
          </a:p>
          <a:p>
            <a:r>
              <a:rPr lang="en-US" b="1" dirty="0">
                <a:solidFill>
                  <a:schemeClr val="accent4"/>
                </a:solidFill>
              </a:rPr>
              <a:t>Co-Investigators: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Barbara Endemaño Walker, University of California Santa Barbara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Susan Carlson, University of California Office of the President (emerita)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Susan Carter, Santa Fe Institute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John Crockett, San Diego State University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Valerie </a:t>
            </a:r>
            <a:r>
              <a:rPr lang="en-US" dirty="0" err="1"/>
              <a:t>Leppert</a:t>
            </a:r>
            <a:r>
              <a:rPr lang="en-US" dirty="0"/>
              <a:t>, University of California Merced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Rebecca Lewison, San Diego State University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Amanda Quintero, California State University Northridge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B48AB0-72A9-7E5B-70E0-808F2D279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535" y="4561624"/>
            <a:ext cx="1232587" cy="1230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B201E2-241D-6235-4F65-1BD0F85FE4CE}"/>
              </a:ext>
            </a:extLst>
          </p:cNvPr>
          <p:cNvSpPr txBox="1"/>
          <p:nvPr/>
        </p:nvSpPr>
        <p:spPr>
          <a:xfrm>
            <a:off x="1046603" y="5467800"/>
            <a:ext cx="56993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0" u="none" strike="noStrike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Suggested Attribution: </a:t>
            </a:r>
            <a:r>
              <a:rPr lang="en-US" sz="1700" b="0" i="0" u="none" strike="noStrike" dirty="0">
                <a:solidFill>
                  <a:srgbClr val="2828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CREDITS Inclusive Collaboration Toolkit by </a:t>
            </a:r>
            <a:r>
              <a:rPr lang="en-US" sz="17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Center for Research, Excellence, and Diversity in Team Science (CREDITS) </a:t>
            </a:r>
            <a:r>
              <a:rPr lang="en-US" sz="1700" b="0" i="0" u="none" strike="noStrike" dirty="0">
                <a:solidFill>
                  <a:srgbClr val="2828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licensed under a </a:t>
            </a:r>
            <a:r>
              <a:rPr lang="en-US" sz="1700" b="1" i="0" u="none" strike="noStrike" dirty="0">
                <a:solidFill>
                  <a:srgbClr val="9E487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Creative Commons Attribution-NonCommercial 4.0 International License</a:t>
            </a:r>
            <a:r>
              <a:rPr lang="en-US" sz="1700" b="0" i="0" u="none" strike="noStrike" dirty="0">
                <a:solidFill>
                  <a:srgbClr val="2828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120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D61CA-EC87-85C3-DA89-6B4ABD4F9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Engagement-Focused Diversity Climate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456A5-8318-E244-898A-148DADAC5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797597"/>
          </a:xfrm>
        </p:spPr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 study of 48 teams, researchers founds that effective diverse teams were more prevalent in organizations that had an engagement-focused diversity climate characterized by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utilization of diversity to inform and enhance work processes based on the</a:t>
            </a:r>
          </a:p>
          <a:p>
            <a:pPr lvl="1"/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assumption that cultural differences give rise to different knowledge, insights, and alternative views</a:t>
            </a:r>
          </a:p>
          <a:p>
            <a:pPr lvl="2"/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i="1" dirty="0" err="1">
                <a:solidFill>
                  <a:srgbClr val="222222"/>
                </a:solidFill>
                <a:latin typeface="Arial" panose="020B0604020202020204" pitchFamily="34" charset="0"/>
              </a:rPr>
              <a:t>Hajro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, Gibson, &amp; </a:t>
            </a:r>
            <a:r>
              <a:rPr lang="en-US" i="1" dirty="0" err="1">
                <a:solidFill>
                  <a:srgbClr val="222222"/>
                </a:solidFill>
                <a:latin typeface="Arial" panose="020B0604020202020204" pitchFamily="34" charset="0"/>
              </a:rPr>
              <a:t>Pudelko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, 2017)</a:t>
            </a:r>
            <a:endParaRPr lang="en-US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892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F9FB633-14A5-B482-9B6C-EEDDC4DE1652}"/>
              </a:ext>
            </a:extLst>
          </p:cNvPr>
          <p:cNvSpPr/>
          <p:nvPr/>
        </p:nvSpPr>
        <p:spPr>
          <a:xfrm>
            <a:off x="400692" y="380144"/>
            <a:ext cx="11414589" cy="52603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11DE73-2FB5-B259-4B16-AAF556ED5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" lvl="0" algn="l" rtl="0">
              <a:spcBef>
                <a:spcPts val="0"/>
              </a:spcBef>
              <a:spcAft>
                <a:spcPts val="0"/>
              </a:spcAft>
              <a:buSzPts val="2700"/>
            </a:pPr>
            <a:r>
              <a:rPr lang="en-US" sz="6000" dirty="0">
                <a:latin typeface="Calibri"/>
                <a:ea typeface="Calibri"/>
                <a:cs typeface="Calibri"/>
                <a:sym typeface="Calibri"/>
              </a:rPr>
              <a:t>Tools for Assessing and Strengthening Inclusion on Teams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40544-E2AD-37DC-9A14-A5B4A10B4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7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Using the Tools</a:t>
            </a:r>
            <a:endParaRPr dirty="0"/>
          </a:p>
        </p:txBody>
      </p:sp>
      <p:sp>
        <p:nvSpPr>
          <p:cNvPr id="168" name="Google Shape;168;p2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836729" cy="466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tx1"/>
                </a:solidFill>
              </a:rPr>
              <a:t>Problems to Solve:</a:t>
            </a:r>
            <a:endParaRPr dirty="0">
              <a:solidFill>
                <a:schemeClr val="tx1"/>
              </a:solidFill>
            </a:endParaRPr>
          </a:p>
          <a:p>
            <a:pPr marL="685800" lvl="1" indent="-228600">
              <a:spcBef>
                <a:spcPts val="1000"/>
              </a:spcBef>
              <a:buSzPct val="100000"/>
            </a:pPr>
            <a:r>
              <a:rPr lang="en-US" dirty="0">
                <a:solidFill>
                  <a:schemeClr val="tx1"/>
                </a:solidFill>
              </a:rPr>
              <a:t>Individual identities &lt;&gt; Team Identification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tx1"/>
                </a:solidFill>
              </a:rPr>
              <a:t>Individuals feel they don’t belong / aren’t welcome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tx1"/>
                </a:solidFill>
              </a:rPr>
              <a:t>Individuals believe that their contributions will not be valued / recognized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tx1"/>
                </a:solidFill>
              </a:rPr>
              <a:t>Individuals fail to disclose / share information or knowledge, lower motivation, lower well-being</a:t>
            </a:r>
            <a:endParaRPr dirty="0">
              <a:solidFill>
                <a:schemeClr val="tx1"/>
              </a:solidFill>
            </a:endParaRPr>
          </a:p>
          <a:p>
            <a:pPr marL="685800" lvl="1" indent="-990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tx1"/>
                </a:solidFill>
              </a:rPr>
              <a:t>Measure: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tx1"/>
                </a:solidFill>
              </a:rPr>
              <a:t>Individual identities (identity wheel)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tx1"/>
                </a:solidFill>
              </a:rPr>
              <a:t>Perceived overlap of individual and TEAM identity (circles)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tx1"/>
                </a:solidFill>
              </a:rPr>
              <a:t>The “Fix”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tx1"/>
                </a:solidFill>
              </a:rPr>
              <a:t>Build a TEAM IDENTITY that can serve as a superordinate identity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tx1"/>
                </a:solidFill>
              </a:rPr>
              <a:t>Build TEAM TRUST (willingness to be vulnerable in team)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through Psychological Safety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02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Overview of Team Tools &amp; Measures</a:t>
            </a:r>
            <a:endParaRPr b="1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B314987-93EA-94A9-43DA-C1B26522AE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030269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751A0-DE6A-96E0-D210-5856FB1F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D7F6A-50ED-E50E-A2A4-8DCB9FFD4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827006" cy="4351338"/>
          </a:xfrm>
        </p:spPr>
        <p:txBody>
          <a:bodyPr/>
          <a:lstStyle/>
          <a:p>
            <a:r>
              <a:rPr lang="en-US" b="1" dirty="0"/>
              <a:t>Tool 1: Who Do You Most Trust?</a:t>
            </a:r>
          </a:p>
          <a:p>
            <a:endParaRPr lang="en-US" dirty="0"/>
          </a:p>
          <a:p>
            <a:pPr lvl="1"/>
            <a:r>
              <a:rPr lang="en-US" dirty="0"/>
              <a:t>A tool for RD/RA facilitators and team leaders to conduct with new and nascent teams to begin understanding patterns of team formation.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FA7DE-97C3-819A-891F-EC3C15FB7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248" y="2783183"/>
            <a:ext cx="2670133" cy="2436221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A865006-214A-181B-C6E1-3F4BE6D5CE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2622431"/>
              </p:ext>
            </p:extLst>
          </p:nvPr>
        </p:nvGraphicFramePr>
        <p:xfrm>
          <a:off x="9855381" y="365125"/>
          <a:ext cx="2116476" cy="1943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5813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526470" y="1524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TOOL 1: Who do you Most Trust?</a:t>
            </a:r>
            <a:endParaRPr dirty="0"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526470" y="1323979"/>
            <a:ext cx="11139000" cy="141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Take a piece of paper or open a blank spreadsheet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 a column: </a:t>
            </a:r>
            <a:r>
              <a:rPr lang="en-US" b="1"/>
              <a:t>List names/initials of people who you most trust (not relatives)</a:t>
            </a:r>
            <a:endParaRPr/>
          </a:p>
        </p:txBody>
      </p:sp>
      <p:pic>
        <p:nvPicPr>
          <p:cNvPr id="184" name="Google Shape;18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9062" y="2574934"/>
            <a:ext cx="4470416" cy="4130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Now, fill in other columns …</a:t>
            </a:r>
            <a:endParaRPr/>
          </a:p>
        </p:txBody>
      </p:sp>
      <p:pic>
        <p:nvPicPr>
          <p:cNvPr id="191" name="Google Shape;19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2682" y="1384805"/>
            <a:ext cx="9666636" cy="4483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5CDB52F-EC6F-C3F5-8D51-5368B7E974B2}"/>
              </a:ext>
            </a:extLst>
          </p:cNvPr>
          <p:cNvSpPr/>
          <p:nvPr/>
        </p:nvSpPr>
        <p:spPr>
          <a:xfrm>
            <a:off x="1224640" y="1155246"/>
            <a:ext cx="5578867" cy="557886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B36EF6B-1A1A-25AE-1DDB-1266A3BE6B85}"/>
              </a:ext>
            </a:extLst>
          </p:cNvPr>
          <p:cNvSpPr/>
          <p:nvPr/>
        </p:nvSpPr>
        <p:spPr>
          <a:xfrm>
            <a:off x="2118491" y="2049097"/>
            <a:ext cx="3791164" cy="3791164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2320B06-44DD-0B13-4383-8C3991F317E9}"/>
              </a:ext>
            </a:extLst>
          </p:cNvPr>
          <p:cNvSpPr/>
          <p:nvPr/>
        </p:nvSpPr>
        <p:spPr>
          <a:xfrm>
            <a:off x="2979507" y="2920829"/>
            <a:ext cx="2069134" cy="206913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Google Shape;196;p6"/>
          <p:cNvSpPr txBox="1">
            <a:spLocks noGrp="1"/>
          </p:cNvSpPr>
          <p:nvPr>
            <p:ph type="title"/>
          </p:nvPr>
        </p:nvSpPr>
        <p:spPr>
          <a:xfrm>
            <a:off x="451760" y="1476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Who do you most trust?</a:t>
            </a:r>
            <a:endParaRPr b="1"/>
          </a:p>
        </p:txBody>
      </p:sp>
      <p:sp>
        <p:nvSpPr>
          <p:cNvPr id="202" name="Google Shape;202;p6"/>
          <p:cNvSpPr txBox="1"/>
          <p:nvPr/>
        </p:nvSpPr>
        <p:spPr>
          <a:xfrm>
            <a:off x="3272710" y="3693786"/>
            <a:ext cx="14827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Trusted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6"/>
          <p:cNvSpPr txBox="1"/>
          <p:nvPr/>
        </p:nvSpPr>
        <p:spPr>
          <a:xfrm>
            <a:off x="2436989" y="1408022"/>
            <a:ext cx="297547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Getting to know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"/>
          <p:cNvSpPr txBox="1"/>
          <p:nvPr/>
        </p:nvSpPr>
        <p:spPr>
          <a:xfrm>
            <a:off x="2942438" y="2397609"/>
            <a:ext cx="21432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Comfortable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16B30-A275-1206-F3F1-C3F5D2017F2E}"/>
              </a:ext>
            </a:extLst>
          </p:cNvPr>
          <p:cNvSpPr txBox="1"/>
          <p:nvPr/>
        </p:nvSpPr>
        <p:spPr>
          <a:xfrm>
            <a:off x="7093164" y="1155246"/>
            <a:ext cx="3000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is likely that the people you most trust have more shared identities with you.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9516A7A5-841C-BB89-83F5-B694492FE358}"/>
              </a:ext>
            </a:extLst>
          </p:cNvPr>
          <p:cNvSpPr/>
          <p:nvPr/>
        </p:nvSpPr>
        <p:spPr>
          <a:xfrm rot="19343626">
            <a:off x="4100119" y="2388369"/>
            <a:ext cx="3077934" cy="769781"/>
          </a:xfrm>
          <a:prstGeom prst="leftArrow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7F6B5-AA12-0954-E73A-1D64AE0307C5}"/>
              </a:ext>
            </a:extLst>
          </p:cNvPr>
          <p:cNvSpPr txBox="1"/>
          <p:nvPr/>
        </p:nvSpPr>
        <p:spPr>
          <a:xfrm>
            <a:off x="8335734" y="3825820"/>
            <a:ext cx="3212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Consider how this may affect innovation on your team.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MESSAGE</a:t>
            </a:r>
            <a:r>
              <a:rPr lang="en-US"/>
              <a:t>:</a:t>
            </a:r>
            <a:endParaRPr/>
          </a:p>
        </p:txBody>
      </p:sp>
      <p:sp>
        <p:nvSpPr>
          <p:cNvPr id="209" name="Google Shape;209;p7"/>
          <p:cNvSpPr txBox="1">
            <a:spLocks noGrp="1"/>
          </p:cNvSpPr>
          <p:nvPr>
            <p:ph type="body" idx="1"/>
          </p:nvPr>
        </p:nvSpPr>
        <p:spPr>
          <a:xfrm>
            <a:off x="1849120" y="2240280"/>
            <a:ext cx="8737600" cy="326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r>
              <a:rPr lang="en-US" sz="3700" b="1" i="1">
                <a:solidFill>
                  <a:srgbClr val="0070C0"/>
                </a:solidFill>
              </a:rPr>
              <a:t>People tend to trust people who seem similar to them</a:t>
            </a:r>
            <a:endParaRPr sz="33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700" b="1" i="1">
              <a:solidFill>
                <a:srgbClr val="0070C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r>
              <a:rPr lang="en-US" sz="3700" b="1" i="1">
                <a:solidFill>
                  <a:srgbClr val="0070C0"/>
                </a:solidFill>
              </a:rPr>
              <a:t>Can lead to homogeneous, not diverse, teams</a:t>
            </a:r>
            <a:endParaRPr sz="33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1A81-2E89-4B52-8878-A5BE1FF0B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Development &amp; Writing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B54AF-2873-0DF8-8DAC-9DA217A30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7589703" cy="4901746"/>
          </a:xfrm>
        </p:spPr>
        <p:txBody>
          <a:bodyPr>
            <a:normAutofit/>
          </a:bodyPr>
          <a:lstStyle/>
          <a:p>
            <a:r>
              <a:rPr lang="en-US" b="1" dirty="0"/>
              <a:t>Tool 2: Identity Wheel</a:t>
            </a:r>
          </a:p>
          <a:p>
            <a:pPr lvl="1"/>
            <a:r>
              <a:rPr lang="en-US" dirty="0"/>
              <a:t>A tool for RD/RA facilitators and team leaders to facilitate with team members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Ask team members to use individually to explore how their identities may intersect with their professional life, and which identities are important for them to be “seen” on the team.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Results do not have to be shared. This can be a self-reflection tool.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EC7C0-A347-DC9F-BE58-2A0C95380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4642">
            <a:off x="9644246" y="2510870"/>
            <a:ext cx="1377716" cy="214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16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1d9be63430_6_19"/>
          <p:cNvSpPr txBox="1">
            <a:spLocks noGrp="1"/>
          </p:cNvSpPr>
          <p:nvPr>
            <p:ph type="title"/>
          </p:nvPr>
        </p:nvSpPr>
        <p:spPr>
          <a:xfrm>
            <a:off x="1070675" y="2177397"/>
            <a:ext cx="10515600" cy="250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chemeClr val="accent4"/>
                </a:solidFill>
              </a:rPr>
              <a:t>Individual </a:t>
            </a:r>
            <a:r>
              <a:rPr lang="en-US" b="1" i="1" dirty="0">
                <a:solidFill>
                  <a:schemeClr val="accent4"/>
                </a:solidFill>
              </a:rPr>
              <a:t>identities </a:t>
            </a:r>
            <a:r>
              <a:rPr lang="en-US" b="1" dirty="0">
                <a:solidFill>
                  <a:schemeClr val="accent4"/>
                </a:solidFill>
              </a:rPr>
              <a:t>can be diverse</a:t>
            </a:r>
            <a:br>
              <a:rPr lang="en-US" b="1" dirty="0">
                <a:solidFill>
                  <a:schemeClr val="accent4"/>
                </a:solidFill>
              </a:rPr>
            </a:br>
            <a:br>
              <a:rPr lang="en-US" b="1" dirty="0">
                <a:solidFill>
                  <a:schemeClr val="accent4"/>
                </a:solidFill>
              </a:rPr>
            </a:br>
            <a:r>
              <a:rPr lang="en-US" b="1" i="1" dirty="0">
                <a:solidFill>
                  <a:schemeClr val="accent4"/>
                </a:solidFill>
              </a:rPr>
              <a:t>Identification </a:t>
            </a:r>
            <a:r>
              <a:rPr lang="en-US" b="1" dirty="0">
                <a:solidFill>
                  <a:schemeClr val="accent4"/>
                </a:solidFill>
              </a:rPr>
              <a:t>with a TEAM has many benefits</a:t>
            </a:r>
            <a:endParaRPr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Tool 2: Identity Wheel</a:t>
            </a:r>
            <a:endParaRPr dirty="0"/>
          </a:p>
        </p:txBody>
      </p:sp>
      <p:pic>
        <p:nvPicPr>
          <p:cNvPr id="2" name="Google Shape;261;p11">
            <a:extLst>
              <a:ext uri="{FF2B5EF4-FFF2-40B4-BE49-F238E27FC236}">
                <a16:creationId xmlns:a16="http://schemas.microsoft.com/office/drawing/2014/main" id="{83AF76EA-A3E7-D07E-0E03-BFC92E56F2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6460" y="1741084"/>
            <a:ext cx="3299080" cy="41001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8;g11d9be63430_1_0">
            <a:extLst>
              <a:ext uri="{FF2B5EF4-FFF2-40B4-BE49-F238E27FC236}">
                <a16:creationId xmlns:a16="http://schemas.microsoft.com/office/drawing/2014/main" id="{3DD7AA83-0BED-4EFA-43E6-6D88AF1F0F85}"/>
              </a:ext>
            </a:extLst>
          </p:cNvPr>
          <p:cNvSpPr txBox="1">
            <a:spLocks/>
          </p:cNvSpPr>
          <p:nvPr/>
        </p:nvSpPr>
        <p:spPr>
          <a:xfrm>
            <a:off x="141514" y="5963459"/>
            <a:ext cx="4375935" cy="761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29285D"/>
              </a:buClr>
              <a:buSzPts val="2600"/>
              <a:buFont typeface="Arial"/>
              <a:buNone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(Handout 2: Identity Wheel)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8A37D76-C6CF-DAAB-87C1-A84D2622D8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7964791"/>
              </p:ext>
            </p:extLst>
          </p:nvPr>
        </p:nvGraphicFramePr>
        <p:xfrm>
          <a:off x="9947867" y="154589"/>
          <a:ext cx="1899088" cy="243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81066-D21D-EE1E-8D01-857E74BB3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5E97B-98EA-D6F7-4E42-BD358727B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Individual team members should be recognized for the contributions and expertise they bring to the team.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Team leaders should be welcoming of diverse identities among team members. Leaders </a:t>
            </a:r>
            <a:r>
              <a:rPr lang="en-US" i="1" dirty="0"/>
              <a:t>don’t need to know the identities</a:t>
            </a:r>
            <a:r>
              <a:rPr lang="en-US" dirty="0"/>
              <a:t>, but they should expect and welcome diversity (</a:t>
            </a:r>
            <a:r>
              <a:rPr lang="en-US" i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Hajro</a:t>
            </a:r>
            <a:r>
              <a:rPr lang="en-US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Gibson, &amp; </a:t>
            </a:r>
            <a:r>
              <a:rPr lang="en-US" i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Pudelko</a:t>
            </a:r>
            <a:r>
              <a:rPr lang="en-US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2017).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Leaders and team members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should use “</a:t>
            </a:r>
            <a:r>
              <a:rPr lang="en-US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words and deeds … that invite and appreciate others’ contributions” related to their disciplinary and other identities that would add to the creativity and innovation of the team (</a:t>
            </a:r>
            <a:r>
              <a:rPr lang="en-US" b="0" i="1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Nembhard &amp; Edmondson, 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927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1A81-2E89-4B52-8878-A5BE1FF0B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Research Teams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B54AF-2873-0DF8-8DAC-9DA217A30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7038859" cy="4351338"/>
          </a:xfrm>
        </p:spPr>
        <p:txBody>
          <a:bodyPr>
            <a:normAutofit/>
          </a:bodyPr>
          <a:lstStyle/>
          <a:p>
            <a:r>
              <a:rPr lang="en-US" b="1" dirty="0"/>
              <a:t>Tool 3: Psychological Safety</a:t>
            </a:r>
          </a:p>
          <a:p>
            <a:pPr lvl="1"/>
            <a:r>
              <a:rPr lang="en-US" dirty="0"/>
              <a:t>A tool for team leaders to conduct with team members anonymously to check in with team functioning and how inclusive the environment is.</a:t>
            </a:r>
          </a:p>
          <a:p>
            <a:pPr lvl="1"/>
            <a:endParaRPr lang="en-US" dirty="0"/>
          </a:p>
          <a:p>
            <a:r>
              <a:rPr lang="en-US" b="1" dirty="0"/>
              <a:t>Tool 4: Team Identification Tool</a:t>
            </a:r>
          </a:p>
          <a:p>
            <a:pPr lvl="1"/>
            <a:r>
              <a:rPr lang="en-US" dirty="0"/>
              <a:t>A tool for team leaders to conduct with team members anonymously to check in with team identification.</a:t>
            </a:r>
          </a:p>
          <a:p>
            <a:endParaRPr lang="en-US" dirty="0"/>
          </a:p>
        </p:txBody>
      </p:sp>
      <p:pic>
        <p:nvPicPr>
          <p:cNvPr id="1030" name="Picture 6" descr="Likert scale: Definition, examples, &amp; best practices">
            <a:extLst>
              <a:ext uri="{FF2B5EF4-FFF2-40B4-BE49-F238E27FC236}">
                <a16:creationId xmlns:a16="http://schemas.microsoft.com/office/drawing/2014/main" id="{EAF3BAC5-4101-2BE4-C6B4-2781CFF4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078" y="4001294"/>
            <a:ext cx="3107320" cy="163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0ADEC41-82C5-A082-2C63-C2537215F4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4643790"/>
              </p:ext>
            </p:extLst>
          </p:nvPr>
        </p:nvGraphicFramePr>
        <p:xfrm>
          <a:off x="10007518" y="267603"/>
          <a:ext cx="1899087" cy="3420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64906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Tool 3. Psychological Safety </a:t>
            </a:r>
            <a:r>
              <a:rPr lang="en-US" dirty="0"/>
              <a:t>Definitions</a:t>
            </a:r>
            <a:endParaRPr b="1" dirty="0"/>
          </a:p>
        </p:txBody>
      </p:sp>
      <p:sp>
        <p:nvSpPr>
          <p:cNvPr id="294" name="Google Shape;294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465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571500" indent="-571500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2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shared belief held by members of a team that the team is safe for interpersonal risk-taking, and that members can challenge, question and disagree without suffering consequences to their image, reputation or career. 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” </a:t>
            </a:r>
            <a:r>
              <a:rPr lang="en-US" sz="4200"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300" b="0" i="1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Dekker</a:t>
            </a:r>
            <a:r>
              <a:rPr lang="en-US" sz="43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b="0" i="1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&amp; Edmondson, 2022</a:t>
            </a:r>
            <a:r>
              <a:rPr lang="en-US" sz="43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4300" b="0" i="1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3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lnSpc>
                <a:spcPct val="120000"/>
              </a:lnSpc>
              <a:spcBef>
                <a:spcPts val="0"/>
              </a:spcBef>
              <a:buSzPct val="100000"/>
            </a:pPr>
            <a:endParaRPr lang="en-US" sz="4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en-US" sz="4200" b="0" i="0" u="none" strike="noStrike" dirty="0">
                <a:solidFill>
                  <a:srgbClr val="2828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 condition in which one feels (a) included, (b) safe to learn, (c) safe to contribute, and (d) safe to challenge the </a:t>
            </a:r>
            <a:r>
              <a:rPr lang="en-US" sz="4200" b="0" i="1" u="none" strike="noStrike" dirty="0">
                <a:solidFill>
                  <a:srgbClr val="2828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status quo</a:t>
            </a:r>
            <a:r>
              <a:rPr lang="en-US" sz="4200" b="0" i="0" u="none" strike="noStrike" dirty="0">
                <a:solidFill>
                  <a:srgbClr val="2828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without fear of being embarrassed, marginalized or punished in some way” </a:t>
            </a:r>
            <a:r>
              <a:rPr lang="en-US" sz="4200" b="0" i="1" u="none" strike="noStrike" dirty="0">
                <a:solidFill>
                  <a:srgbClr val="2828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200" b="0" i="1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Clark, 2019</a:t>
            </a:r>
            <a:r>
              <a:rPr lang="en-US" sz="4200" b="0" i="1" u="none" strike="noStrike" dirty="0">
                <a:solidFill>
                  <a:srgbClr val="2828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 </a:t>
            </a:r>
            <a:endParaRPr sz="4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00944-6ABC-FCB4-80A5-79B7F8A1C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Tool 3. Psychological Safety Anonymous Team Survey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D5513-2FC6-00CF-4C90-39193A4B7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 dirty="0"/>
              <a:t>How strongly do you agree or disagree with these statements: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dirty="0"/>
              <a:t>If you make a mistake on this team, it is often held against you.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dirty="0"/>
              <a:t>Members of this team are able to bring up problems and tough issues.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dirty="0"/>
              <a:t>People on this team sometimes reject others for being different.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dirty="0"/>
              <a:t>It is safe to take a risk on this team.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dirty="0"/>
              <a:t>It is difficult to ask other members of this team for help.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dirty="0"/>
              <a:t>No one on this team would deliberately act in a way that undermines my efforts.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dirty="0"/>
              <a:t>Working with members of this team, my unique skills and talents are valued and utilized.</a:t>
            </a:r>
          </a:p>
        </p:txBody>
      </p:sp>
      <p:sp>
        <p:nvSpPr>
          <p:cNvPr id="4" name="Google Shape;108;g11d9be63430_1_0">
            <a:extLst>
              <a:ext uri="{FF2B5EF4-FFF2-40B4-BE49-F238E27FC236}">
                <a16:creationId xmlns:a16="http://schemas.microsoft.com/office/drawing/2014/main" id="{1A68365B-E511-D8B8-A57C-8AD95505B287}"/>
              </a:ext>
            </a:extLst>
          </p:cNvPr>
          <p:cNvSpPr txBox="1">
            <a:spLocks/>
          </p:cNvSpPr>
          <p:nvPr/>
        </p:nvSpPr>
        <p:spPr>
          <a:xfrm>
            <a:off x="1144180" y="6275468"/>
            <a:ext cx="6677796" cy="58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29285D"/>
              </a:buClr>
              <a:buSzPts val="2600"/>
              <a:buFont typeface="Arial"/>
              <a:buNone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(Handout 3: Psychological Safety Survey)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87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93EAC-DA65-396A-6A57-4D9DB53BE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AC5BA-BBDE-4633-C1F4-9F17CDD35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QUOTES LINKING PSYCH SAFETY TO TEAM COHESION AND CREATIVITY</a:t>
            </a:r>
          </a:p>
        </p:txBody>
      </p:sp>
    </p:spTree>
    <p:extLst>
      <p:ext uri="{BB962C8B-B14F-4D97-AF65-F5344CB8AC3E}">
        <p14:creationId xmlns:p14="http://schemas.microsoft.com/office/powerpoint/2010/main" val="733395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8DBF2-0EA7-0810-0BB9-57A9CA266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Tool 4: Identification with Team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9F097-489A-CE8F-11FE-9AD1CDEBD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46500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Definition: </a:t>
            </a:r>
            <a:r>
              <a:rPr lang="en-US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“the process by which individual team members perceive themselves in terms of the values, goals, attitudes, and behaviors they share with other team members </a:t>
            </a:r>
            <a:r>
              <a:rPr lang="en-US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(Janssen &amp; Huang, 2008)</a:t>
            </a:r>
            <a:r>
              <a:rPr lang="en-US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When teams share group norms that appreciate the value of individuality and diversity, expressions of individual differences may reinforce rather than conflict with team identification </a:t>
            </a:r>
            <a:r>
              <a:rPr lang="en-US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(Swann et al., 2003)</a:t>
            </a:r>
            <a:r>
              <a:rPr lang="en-US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10000"/>
              </a:lnSpc>
              <a:spcBef>
                <a:spcPts val="0"/>
              </a:spcBef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“Leaders can instigate [a] sense of inclusion in their team by engaging in two behaviors: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stimulating all members of the team to fully express their unique viewpoints and perspectives (</a:t>
            </a:r>
            <a:r>
              <a:rPr lang="en-US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harvesting the benefits of diversity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and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facilitating beliefs about the value of differences in the team </a:t>
            </a:r>
            <a:r>
              <a:rPr lang="en-US" b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(cultivating value-in-diversity beliefs)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(LeRoy et al., 2022).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979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4"/>
          <p:cNvSpPr txBox="1">
            <a:spLocks noGrp="1"/>
          </p:cNvSpPr>
          <p:nvPr>
            <p:ph type="title"/>
          </p:nvPr>
        </p:nvSpPr>
        <p:spPr>
          <a:xfrm>
            <a:off x="838199" y="446050"/>
            <a:ext cx="10520363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Tool 4: Identification with Team Anonymous Team Exercise</a:t>
            </a:r>
            <a:endParaRPr b="1" dirty="0"/>
          </a:p>
        </p:txBody>
      </p:sp>
      <p:sp>
        <p:nvSpPr>
          <p:cNvPr id="268" name="Google Shape;268;p44"/>
          <p:cNvSpPr txBox="1"/>
          <p:nvPr/>
        </p:nvSpPr>
        <p:spPr>
          <a:xfrm>
            <a:off x="7286353" y="3226541"/>
            <a:ext cx="421918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 of perceived overlap of self and team </a:t>
            </a:r>
            <a: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(adapted from Aron’s Inclusion of Other in the Self (IOS) Scale (1992).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44"/>
          <p:cNvSpPr txBox="1"/>
          <p:nvPr/>
        </p:nvSpPr>
        <p:spPr>
          <a:xfrm>
            <a:off x="549630" y="2698065"/>
            <a:ext cx="3808057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1C6294"/>
                </a:solidFill>
                <a:latin typeface="Calibri"/>
                <a:ea typeface="Calibri"/>
                <a:cs typeface="Calibri"/>
                <a:sym typeface="Calibri"/>
              </a:rPr>
              <a:t>To what extent do you perceive </a:t>
            </a:r>
            <a:r>
              <a:rPr lang="en-US" sz="2800" i="1" dirty="0">
                <a:solidFill>
                  <a:srgbClr val="1C6294"/>
                </a:solidFill>
                <a:latin typeface="Calibri"/>
                <a:ea typeface="Calibri"/>
                <a:cs typeface="Calibri"/>
                <a:sym typeface="Calibri"/>
              </a:rPr>
              <a:t>overlap</a:t>
            </a:r>
            <a:r>
              <a:rPr lang="en-US" sz="2800" dirty="0">
                <a:solidFill>
                  <a:srgbClr val="1C6294"/>
                </a:solidFill>
                <a:latin typeface="Calibri"/>
                <a:ea typeface="Calibri"/>
                <a:cs typeface="Calibri"/>
                <a:sym typeface="Calibri"/>
              </a:rPr>
              <a:t> with your own identity and the TEAM?</a:t>
            </a:r>
            <a:endParaRPr dirty="0"/>
          </a:p>
        </p:txBody>
      </p:sp>
      <p:sp>
        <p:nvSpPr>
          <p:cNvPr id="2" name="Google Shape;108;g11d9be63430_1_0">
            <a:extLst>
              <a:ext uri="{FF2B5EF4-FFF2-40B4-BE49-F238E27FC236}">
                <a16:creationId xmlns:a16="http://schemas.microsoft.com/office/drawing/2014/main" id="{EB9C2F23-833B-6515-D431-A623F1941B0A}"/>
              </a:ext>
            </a:extLst>
          </p:cNvPr>
          <p:cNvSpPr txBox="1">
            <a:spLocks/>
          </p:cNvSpPr>
          <p:nvPr/>
        </p:nvSpPr>
        <p:spPr>
          <a:xfrm>
            <a:off x="7075144" y="5086251"/>
            <a:ext cx="5523243" cy="761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29285D"/>
              </a:buClr>
              <a:buSzPts val="2600"/>
              <a:buFont typeface="Arial"/>
              <a:buNone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(Handout 4: Team Identification)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90041-2801-84E2-73D8-1E278BB54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425" y="1309274"/>
            <a:ext cx="2060232" cy="549949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MESSAGE:</a:t>
            </a:r>
            <a:endParaRPr b="1" dirty="0"/>
          </a:p>
        </p:txBody>
      </p:sp>
      <p:sp>
        <p:nvSpPr>
          <p:cNvPr id="282" name="Google Shape;282;p15"/>
          <p:cNvSpPr txBox="1">
            <a:spLocks noGrp="1"/>
          </p:cNvSpPr>
          <p:nvPr>
            <p:ph type="body" idx="1"/>
          </p:nvPr>
        </p:nvSpPr>
        <p:spPr>
          <a:xfrm>
            <a:off x="762000" y="1690688"/>
            <a:ext cx="10661100" cy="448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Strong identification is related to: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Cohesion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Loyalty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Retention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Trust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Cooperation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Personal goals &lt; Team goals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When identification is weak: hard to establish team-based trust or confidence in fellow members</a:t>
            </a:r>
            <a:endParaRPr/>
          </a:p>
          <a:p>
            <a:pPr marL="685800" lvl="1" indent="-50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"/>
          <p:cNvSpPr txBox="1">
            <a:spLocks noGrp="1"/>
          </p:cNvSpPr>
          <p:nvPr>
            <p:ph type="title"/>
          </p:nvPr>
        </p:nvSpPr>
        <p:spPr>
          <a:xfrm>
            <a:off x="631166" y="2930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</a:pPr>
            <a:r>
              <a:rPr lang="en-US" b="1">
                <a:solidFill>
                  <a:schemeClr val="accent4"/>
                </a:solidFill>
              </a:rPr>
              <a:t>IN PRACTICE: </a:t>
            </a:r>
            <a:r>
              <a:rPr lang="en-US" b="1"/>
              <a:t>Foster team identification</a:t>
            </a:r>
            <a:endParaRPr b="1"/>
          </a:p>
        </p:txBody>
      </p:sp>
      <p:sp>
        <p:nvSpPr>
          <p:cNvPr id="288" name="Google Shape;288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 dirty="0"/>
              <a:t>“We are the IN group” – foster camaraderie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/>
              <a:t>Team meetings, social gatherings, pep rallies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 dirty="0"/>
              <a:t>Team  artifacts: “branding” – shirts, hats, mugs, signs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/>
              <a:t>Reinforce unique team identity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 dirty="0"/>
              <a:t>“Us versus Them” – create a common enemy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/>
              <a:t>Another team (who else does research in your area?)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/>
              <a:t>A societal problem</a:t>
            </a:r>
            <a:endParaRPr sz="2800" dirty="0"/>
          </a:p>
          <a:p>
            <a:pPr marL="685800" lvl="1" indent="-50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/>
          </a:p>
          <a:p>
            <a:pPr marL="22860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1da67593da_0_0"/>
          <p:cNvSpPr txBox="1">
            <a:spLocks noGrp="1"/>
          </p:cNvSpPr>
          <p:nvPr>
            <p:ph type="ctrTitle"/>
          </p:nvPr>
        </p:nvSpPr>
        <p:spPr>
          <a:xfrm>
            <a:off x="1524000" y="660026"/>
            <a:ext cx="9144000" cy="2387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Overview</a:t>
            </a:r>
            <a:endParaRPr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5CCD0D3A-1FFA-1A5E-CCEC-D8094D1B9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07587"/>
            <a:ext cx="5760378" cy="2917859"/>
          </a:xfrm>
        </p:spPr>
        <p:txBody>
          <a:bodyPr>
            <a:noAutofit/>
          </a:bodyPr>
          <a:lstStyle/>
          <a:p>
            <a:pPr marL="400050" lvl="0" indent="-342900" algn="l" rtl="0">
              <a:spcBef>
                <a:spcPts val="0"/>
              </a:spcBef>
              <a:spcAft>
                <a:spcPts val="0"/>
              </a:spcAft>
              <a:buSzPts val="27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Concepts defined</a:t>
            </a:r>
          </a:p>
          <a:p>
            <a:pPr marL="400050" lvl="0" indent="-342900" algn="l" rtl="0">
              <a:spcBef>
                <a:spcPts val="0"/>
              </a:spcBef>
              <a:spcAft>
                <a:spcPts val="0"/>
              </a:spcAft>
              <a:buSzPts val="27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lvl="0" indent="-342900" algn="l" rtl="0">
              <a:spcBef>
                <a:spcPts val="0"/>
              </a:spcBef>
              <a:spcAft>
                <a:spcPts val="0"/>
              </a:spcAft>
              <a:buSzPts val="27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Evidence for benefits of diversity and inclusion in teams</a:t>
            </a:r>
          </a:p>
          <a:p>
            <a:pPr marL="400050" lvl="0" indent="-342900" algn="l" rtl="0">
              <a:spcBef>
                <a:spcPts val="0"/>
              </a:spcBef>
              <a:spcAft>
                <a:spcPts val="0"/>
              </a:spcAft>
              <a:buSzPts val="27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400050" lvl="0" indent="-342900" algn="l" rtl="0">
              <a:spcBef>
                <a:spcPts val="0"/>
              </a:spcBef>
              <a:spcAft>
                <a:spcPts val="0"/>
              </a:spcAft>
              <a:buSzPts val="27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Tools for detecting, mitigating, and strengthening inclusion on teams</a:t>
            </a:r>
          </a:p>
        </p:txBody>
      </p:sp>
      <p:pic>
        <p:nvPicPr>
          <p:cNvPr id="2052" name="Picture 4" descr="8,700+ Business Toolkit Illustrations, Royalty-Free Vector Graphics &amp; Clip  Art - iStock | Business toolkit concept, Small business toolkit, Business  toolkit infographic">
            <a:extLst>
              <a:ext uri="{FF2B5EF4-FFF2-40B4-BE49-F238E27FC236}">
                <a16:creationId xmlns:a16="http://schemas.microsoft.com/office/drawing/2014/main" id="{D4055F68-029D-D003-F9EE-BFF0B8653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273" y="1519719"/>
            <a:ext cx="4305727" cy="430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E37F7E6-E101-5E27-D581-32F91A56AE95}"/>
              </a:ext>
            </a:extLst>
          </p:cNvPr>
          <p:cNvSpPr/>
          <p:nvPr/>
        </p:nvSpPr>
        <p:spPr>
          <a:xfrm>
            <a:off x="400692" y="380144"/>
            <a:ext cx="11414589" cy="52603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A700EB-9E43-652F-1552-7CF091E6F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 Defined</a:t>
            </a:r>
          </a:p>
        </p:txBody>
      </p:sp>
    </p:spTree>
    <p:extLst>
      <p:ext uri="{BB962C8B-B14F-4D97-AF65-F5344CB8AC3E}">
        <p14:creationId xmlns:p14="http://schemas.microsoft.com/office/powerpoint/2010/main" val="3912302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Definitions</a:t>
            </a:r>
            <a:endParaRPr b="1" dirty="0"/>
          </a:p>
        </p:txBody>
      </p:sp>
      <p:sp>
        <p:nvSpPr>
          <p:cNvPr id="116" name="Google Shape;116;p37"/>
          <p:cNvSpPr txBox="1">
            <a:spLocks noGrp="1"/>
          </p:cNvSpPr>
          <p:nvPr>
            <p:ph type="body" idx="1"/>
          </p:nvPr>
        </p:nvSpPr>
        <p:spPr>
          <a:xfrm>
            <a:off x="838200" y="1487837"/>
            <a:ext cx="10515600" cy="50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ct val="100000"/>
              <a:buNone/>
            </a:pPr>
            <a:r>
              <a:rPr lang="en-US" sz="3200" b="1" i="1" dirty="0">
                <a:solidFill>
                  <a:schemeClr val="accent4"/>
                </a:solidFill>
              </a:rPr>
              <a:t>Identity</a:t>
            </a:r>
            <a:r>
              <a:rPr lang="en-US" sz="3200" i="1" dirty="0">
                <a:solidFill>
                  <a:schemeClr val="accent4"/>
                </a:solidFill>
              </a:rPr>
              <a:t>: </a:t>
            </a:r>
            <a:r>
              <a:rPr lang="en-US" sz="3200" dirty="0">
                <a:solidFill>
                  <a:schemeClr val="tx1"/>
                </a:solidFill>
              </a:rPr>
              <a:t>your concept of self is based on group membership </a:t>
            </a:r>
            <a:r>
              <a:rPr lang="en-US" sz="3200" i="1" dirty="0">
                <a:solidFill>
                  <a:schemeClr val="tx1"/>
                </a:solidFill>
              </a:rPr>
              <a:t>(Tajfel &amp; Turner, 1979)</a:t>
            </a:r>
            <a:endParaRPr sz="3200" i="1"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6294"/>
              </a:buClr>
              <a:buSzPct val="10000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Similar to social category (race, gender, age, sexual orientation, religion, age …)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6294"/>
              </a:buClr>
              <a:buSzPct val="10000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Tied to self-concept / Who am I?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6294"/>
              </a:buClr>
              <a:buSzPct val="10000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Threats to identity produce defensiveness, withdrawal, diminishment of self</a:t>
            </a:r>
            <a:endParaRPr dirty="0">
              <a:solidFill>
                <a:schemeClr val="tx1"/>
              </a:solidFill>
            </a:endParaRPr>
          </a:p>
          <a:p>
            <a:pPr marL="228600" lvl="0" indent="-4063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200" i="1" dirty="0">
              <a:solidFill>
                <a:schemeClr val="accent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6294"/>
              </a:buClr>
              <a:buSzPct val="100000"/>
              <a:buNone/>
            </a:pPr>
            <a:r>
              <a:rPr lang="en-US" sz="3200" b="1" i="1" dirty="0">
                <a:solidFill>
                  <a:schemeClr val="accent4"/>
                </a:solidFill>
              </a:rPr>
              <a:t>Identification</a:t>
            </a:r>
            <a:r>
              <a:rPr lang="en-US" sz="3200" i="1" dirty="0">
                <a:solidFill>
                  <a:schemeClr val="accent4"/>
                </a:solidFill>
              </a:rPr>
              <a:t>: </a:t>
            </a:r>
            <a:r>
              <a:rPr lang="en-US" sz="3200" i="1" dirty="0">
                <a:solidFill>
                  <a:schemeClr val="tx1"/>
                </a:solidFill>
              </a:rPr>
              <a:t>a perception of oneness with a group of persons (</a:t>
            </a:r>
            <a:r>
              <a:rPr lang="en-US" sz="3200" i="1" dirty="0" err="1">
                <a:solidFill>
                  <a:schemeClr val="tx1"/>
                </a:solidFill>
              </a:rPr>
              <a:t>Ashforth</a:t>
            </a:r>
            <a:r>
              <a:rPr lang="en-US" sz="3200" i="1" dirty="0">
                <a:solidFill>
                  <a:schemeClr val="tx1"/>
                </a:solidFill>
              </a:rPr>
              <a:t> &amp; </a:t>
            </a:r>
            <a:r>
              <a:rPr lang="en-US" sz="3200" i="1" dirty="0" err="1">
                <a:solidFill>
                  <a:schemeClr val="tx1"/>
                </a:solidFill>
              </a:rPr>
              <a:t>Mael</a:t>
            </a:r>
            <a:r>
              <a:rPr lang="en-US" sz="3200" i="1" dirty="0">
                <a:solidFill>
                  <a:schemeClr val="tx1"/>
                </a:solidFill>
              </a:rPr>
              <a:t>, 1989)</a:t>
            </a:r>
            <a:endParaRPr sz="3200" i="1"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6294"/>
              </a:buClr>
              <a:buSzPct val="10000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“I am a Banana Slug” (Identification with an institution)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6294"/>
              </a:buClr>
              <a:buSzPct val="10000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“I am a chemical engineer” (Identification with a profession)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6294"/>
              </a:buClr>
              <a:buSzPct val="10000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“I am in the Ortega Lab” (Identification with a professional group)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6294"/>
              </a:buClr>
              <a:buSzPct val="10000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Identification is a powerful motivator!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9B73-1B25-87E9-5B17-876DBF228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5"/>
            <a:ext cx="10515600" cy="1179535"/>
          </a:xfrm>
        </p:spPr>
        <p:txBody>
          <a:bodyPr>
            <a:normAutofit/>
          </a:bodyPr>
          <a:lstStyle/>
          <a:p>
            <a:r>
              <a:rPr lang="en-US" dirty="0"/>
              <a:t>Collaboration is Increasingly the Norm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F075E1-D670-72B1-0406-8391EE019D3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359400" y="1175534"/>
            <a:ext cx="6572250" cy="5033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A09A71-01D2-0180-4F45-6DF68DD9DEEC}"/>
              </a:ext>
            </a:extLst>
          </p:cNvPr>
          <p:cNvSpPr txBox="1"/>
          <p:nvPr/>
        </p:nvSpPr>
        <p:spPr>
          <a:xfrm>
            <a:off x="3281327" y="6209497"/>
            <a:ext cx="2932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(National Research Council, 2015)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BF1C09-D928-D11F-E302-A35ECAAD7AC8}"/>
              </a:ext>
            </a:extLst>
          </p:cNvPr>
          <p:cNvSpPr txBox="1"/>
          <p:nvPr/>
        </p:nvSpPr>
        <p:spPr>
          <a:xfrm>
            <a:off x="8381378" y="2398082"/>
            <a:ext cx="26567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over 90% of publications were authored by two or more individuals in 2013</a:t>
            </a:r>
          </a:p>
        </p:txBody>
      </p:sp>
    </p:spTree>
    <p:extLst>
      <p:ext uri="{BB962C8B-B14F-4D97-AF65-F5344CB8AC3E}">
        <p14:creationId xmlns:p14="http://schemas.microsoft.com/office/powerpoint/2010/main" val="420154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Teams Science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Necessary to solve intractable complex problems.</a:t>
            </a:r>
          </a:p>
          <a:p>
            <a:endParaRPr lang="en-US" dirty="0"/>
          </a:p>
          <a:p>
            <a:r>
              <a:rPr lang="en-US" dirty="0"/>
              <a:t>Garners more funding</a:t>
            </a:r>
          </a:p>
          <a:p>
            <a:endParaRPr lang="en-US" dirty="0"/>
          </a:p>
          <a:p>
            <a:r>
              <a:rPr lang="en-US" dirty="0"/>
              <a:t>Yields greater publication productivity</a:t>
            </a:r>
          </a:p>
          <a:p>
            <a:endParaRPr lang="en-US" dirty="0"/>
          </a:p>
          <a:p>
            <a:r>
              <a:rPr lang="en-US" dirty="0"/>
              <a:t>Yield higher impact publications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7699" y="3162127"/>
            <a:ext cx="3656101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Uzzi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Stokols et al. 2008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Falk-</a:t>
            </a:r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Krzesinski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Elfner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 et al.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Salazar et al. 2012 </a:t>
            </a:r>
          </a:p>
        </p:txBody>
      </p:sp>
    </p:spTree>
    <p:extLst>
      <p:ext uri="{BB962C8B-B14F-4D97-AF65-F5344CB8AC3E}">
        <p14:creationId xmlns:p14="http://schemas.microsoft.com/office/powerpoint/2010/main" val="1754002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0629364-5CEE-966B-CABE-2774FFE5C0B7}"/>
              </a:ext>
            </a:extLst>
          </p:cNvPr>
          <p:cNvSpPr/>
          <p:nvPr/>
        </p:nvSpPr>
        <p:spPr>
          <a:xfrm>
            <a:off x="400692" y="380144"/>
            <a:ext cx="11414589" cy="52603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11DE73-2FB5-B259-4B16-AAF556ED5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Calibri"/>
                <a:ea typeface="Calibri"/>
                <a:cs typeface="Calibri"/>
                <a:sym typeface="Calibri"/>
              </a:rPr>
              <a:t>Evidence for Benefits of Diversity and Inclusion in Teams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862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2875</TotalTime>
  <Words>2174</Words>
  <Application>Microsoft Macintosh PowerPoint</Application>
  <PresentationFormat>Widescreen</PresentationFormat>
  <Paragraphs>228</Paragraphs>
  <Slides>39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Identity and Identification</vt:lpstr>
      <vt:lpstr>These materials were developed by the Center for Research, Excellence, and Diversity in Team Scholarship (CREDITS) - https://credits.ucsb.edu</vt:lpstr>
      <vt:lpstr>Individual identities can be diverse  Identification with a TEAM has many benefits</vt:lpstr>
      <vt:lpstr>Overview</vt:lpstr>
      <vt:lpstr>Concepts Defined</vt:lpstr>
      <vt:lpstr>Definitions</vt:lpstr>
      <vt:lpstr>Collaboration is Increasingly the Norm</vt:lpstr>
      <vt:lpstr>Teams Science Basics</vt:lpstr>
      <vt:lpstr>Evidence for Benefits of Diversity and Inclusion in Teams</vt:lpstr>
      <vt:lpstr>Bibliometric Evidence – Gender in Co-Authorship Teams</vt:lpstr>
      <vt:lpstr>Bibliometric Evidence – Ethnic Diversity in Co-Authorship Teams</vt:lpstr>
      <vt:lpstr>Gender Diversity and Social Sensitivity </vt:lpstr>
      <vt:lpstr>Diverse Teams in Organizations</vt:lpstr>
      <vt:lpstr>Other Diverse Identities to Consider</vt:lpstr>
      <vt:lpstr>Definitions</vt:lpstr>
      <vt:lpstr>It is not enough to add diversity and stir…   INCLUSION is also necessary</vt:lpstr>
      <vt:lpstr>Definitions</vt:lpstr>
      <vt:lpstr>Inclusive Leadership</vt:lpstr>
      <vt:lpstr>Equitable Work Environments and Inclusive Organizational Policies</vt:lpstr>
      <vt:lpstr>Engagement-Focused Diversity Climate</vt:lpstr>
      <vt:lpstr>Tools for Assessing and Strengthening Inclusion on Teams</vt:lpstr>
      <vt:lpstr>Using the Tools</vt:lpstr>
      <vt:lpstr>Overview of Team Tools &amp; Measures</vt:lpstr>
      <vt:lpstr>Team Formation</vt:lpstr>
      <vt:lpstr>TOOL 1: Who do you Most Trust?</vt:lpstr>
      <vt:lpstr>Now, fill in other columns …</vt:lpstr>
      <vt:lpstr>Who do you most trust?</vt:lpstr>
      <vt:lpstr>MESSAGE:</vt:lpstr>
      <vt:lpstr>Proposal Development &amp; Writing</vt:lpstr>
      <vt:lpstr>Tool 2: Identity Wheel</vt:lpstr>
      <vt:lpstr>MESSAGE:</vt:lpstr>
      <vt:lpstr>Active Research Teams</vt:lpstr>
      <vt:lpstr>Tool 3. Psychological Safety Definitions</vt:lpstr>
      <vt:lpstr>Tool 3. Psychological Safety Anonymous Team Survey</vt:lpstr>
      <vt:lpstr>MESSAGE</vt:lpstr>
      <vt:lpstr>Tool 4: Identification with Team</vt:lpstr>
      <vt:lpstr>Tool 4: Identification with Team Anonymous Team Exercise</vt:lpstr>
      <vt:lpstr>MESSAGE:</vt:lpstr>
      <vt:lpstr>IN PRACTICE: Foster team identification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Identity &amp; Identification:  Leveraging Diversity by Building Trust</dc:title>
  <dc:creator>KLewis</dc:creator>
  <cp:lastModifiedBy>Barbara Walker</cp:lastModifiedBy>
  <cp:revision>59</cp:revision>
  <dcterms:created xsi:type="dcterms:W3CDTF">2022-03-21T17:07:30Z</dcterms:created>
  <dcterms:modified xsi:type="dcterms:W3CDTF">2023-07-26T17:15:25Z</dcterms:modified>
</cp:coreProperties>
</file>